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  <p:sldMasterId id="2147483703" r:id="rId6"/>
    <p:sldMasterId id="2147483704" r:id="rId7"/>
    <p:sldMasterId id="2147483705" r:id="rId8"/>
    <p:sldMasterId id="214748370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</p:sldIdLst>
  <p:sldSz cy="5143500" cx="9144000"/>
  <p:notesSz cx="6858000" cy="9144000"/>
  <p:embeddedFontLst>
    <p:embeddedFont>
      <p:font typeface="Economica"/>
      <p:regular r:id="rId97"/>
      <p:bold r:id="rId98"/>
      <p:italic r:id="rId99"/>
      <p:boldItalic r:id="rId100"/>
    </p:embeddedFont>
    <p:embeddedFont>
      <p:font typeface="Montserrat"/>
      <p:regular r:id="rId101"/>
      <p:bold r:id="rId102"/>
      <p:italic r:id="rId103"/>
      <p:boldItalic r:id="rId104"/>
    </p:embeddedFont>
    <p:embeddedFont>
      <p:font typeface="Open Sans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613F21-ABE8-4FD4-AA3D-85E9E567BF7B}">
  <a:tblStyle styleId="{A0613F21-ABE8-4FD4-AA3D-85E9E567BF7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CF0"/>
          </a:solidFill>
        </a:fill>
      </a:tcStyle>
    </a:wholeTbl>
    <a:band1H>
      <a:tcTxStyle/>
      <a:tcStyle>
        <a:fill>
          <a:solidFill>
            <a:srgbClr val="CDD7DF"/>
          </a:solidFill>
        </a:fill>
      </a:tcStyle>
    </a:band1H>
    <a:band2H>
      <a:tcTxStyle/>
    </a:band2H>
    <a:band1V>
      <a:tcTxStyle/>
      <a:tcStyle>
        <a:fill>
          <a:solidFill>
            <a:srgbClr val="CDD7D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6090D485-BD94-49BA-A0FC-C2FBC9803B5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CF0"/>
          </a:solidFill>
        </a:fill>
      </a:tcStyle>
    </a:wholeTbl>
    <a:band1H>
      <a:tcTxStyle/>
      <a:tcStyle>
        <a:fill>
          <a:solidFill>
            <a:srgbClr val="CDD7DF"/>
          </a:solidFill>
        </a:fill>
      </a:tcStyle>
    </a:band1H>
    <a:band2H>
      <a:tcTxStyle/>
    </a:band2H>
    <a:band1V>
      <a:tcTxStyle/>
      <a:tcStyle>
        <a:fill>
          <a:solidFill>
            <a:srgbClr val="CDD7D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3B7EA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3B7EA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3B7EA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3B7EA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font" Target="fonts/OpenSans-italic.fntdata"/><Relationship Id="rId106" Type="http://schemas.openxmlformats.org/officeDocument/2006/relationships/font" Target="fonts/OpenSans-bold.fntdata"/><Relationship Id="rId105" Type="http://schemas.openxmlformats.org/officeDocument/2006/relationships/font" Target="fonts/OpenSans-regular.fntdata"/><Relationship Id="rId104" Type="http://schemas.openxmlformats.org/officeDocument/2006/relationships/font" Target="fonts/Montserrat-boldItalic.fntdata"/><Relationship Id="rId108" Type="http://schemas.openxmlformats.org/officeDocument/2006/relationships/font" Target="fonts/OpenSans-bold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Montserrat-italic.fntdata"/><Relationship Id="rId102" Type="http://schemas.openxmlformats.org/officeDocument/2006/relationships/font" Target="fonts/Montserrat-bold.fntdata"/><Relationship Id="rId101" Type="http://schemas.openxmlformats.org/officeDocument/2006/relationships/font" Target="fonts/Montserrat-regular.fntdata"/><Relationship Id="rId100" Type="http://schemas.openxmlformats.org/officeDocument/2006/relationships/font" Target="fonts/Economica-bold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font" Target="fonts/Economica-regular.fntdata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font" Target="fonts/Economica-italic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Economica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4648ff75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3" name="Google Shape;243;g124648ff75d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db3a3851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db3a3851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db3a3851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db3a385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54fcf0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254fcf0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db3a3851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0" name="Google Shape;430;g12db3a38514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1112e89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41112e89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254fcf09b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2254fcf09b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4986eef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24986eef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db3a38514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6" name="Google Shape;796;g12db3a38514_0_3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db3a3851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4" name="Google Shape;814;g12db3a38514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254fcf09ba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254fcf09ba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648ff75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9" name="Google Shape;249;g124648ff75d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254fcf09b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254fcf09b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254fcf09ba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2254fcf09b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254fcf09ba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254fcf09ba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254fcf09ba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2254fcf09ba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254fcf09ba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254fcf09ba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254fcf09ba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254fcf09ba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254fcf09ba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254fcf09ba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54fcf09ba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254fcf09ba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254fcf09ba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254fcf09ba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2254fcf09ba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2254fcf09ba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 Attention example (appendix)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Query vector - used to ask the question of the neighbors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Key vectors - answer the incoming question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Value vector - what we send out to be multiplied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Q2 is asking k1,k2,k3,k4,k5 “are you relevant for me”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986ee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4986ee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254fcf09ba_0_2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254fcf09ba_0_2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254fcf09ba_0_20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254fcf09ba_0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2db3a38514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7" name="Google Shape;1727;g12db3a38514_0_1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2254fcf09ba_0_2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9" name="Google Shape;1739;g2254fcf09ba_0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H2 = yellow (4 hidden states </a:t>
            </a:r>
            <a:r>
              <a:rPr lang="en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2db3a385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0" name="Google Shape;1990;g12db3a38514_0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2db3a38514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12db3a38514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fat cat sat on the fence and meowed.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fat cat sat on the  → fence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fat cat sat on the fence →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fat cat sat on the fence and → meowed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254fcf09ba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254fcf09ba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2254fcf09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2254fcf09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254fcf09b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254fcf09b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2db3a38514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12db3a38514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4986eef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4986eef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2db3a38514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12db3a38514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12db3a38514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12db3a38514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2db3a38514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12db3a38514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12db3a38514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12db3a38514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12db3a38514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12db3a38514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4a5eae89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4a5eae89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The fat cat sat on the fence and meowed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 = The __ cat sat on ___ fence and meowed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2db3a3851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12db3a3851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5507f3c677_9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5507f3c677_9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24986eef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24986eef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https://colab.research.google.com/github/datasci-w266/2023-fall-main/blob/master/materials/lesson_notebooks/lesson_4_BERT.ipynb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39f4df1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39f4df1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4986eef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4986eef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7f77b3a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7f77b3a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2591429c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12591429c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fee7b5a57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fee7b5a57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55c8458ea4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155c8458ea4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55c8458ea4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55c8458ea4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55c8458ea4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55c8458ea4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55c8458ea4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55c8458ea4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55c8458ea4_0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155c8458ea4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23ed8306d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23ed8306d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fee7b5a57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fee7b5a57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54fcf09ba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3" name="Google Shape;273;g2254fcf09ba_0_2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254fcf09ba_0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254fcf09ba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2254fcf09ba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01" name="Google Shape;2301;g2254fcf09ba_0_2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5507f3c677_3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15507f3c677_3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5507f3c677_3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5507f3c677_3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15507f3c677_3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" name="Google Shape;2325;g15507f3c677_3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15507f3c677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15507f3c677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fee7b5a57c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fee7b5a57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fee7b5a57c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fee7b5a57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fee7b5a57c_1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fee7b5a5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fee7b5a57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fee7b5a57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986ee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4986ee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fee7b5a57c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fee7b5a57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15507f3c677_3_2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15507f3c677_3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5507f3c677_3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5507f3c677_3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5507f3c677_3_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5507f3c677_3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5507f3c677_3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5507f3c677_3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5507f3c677_3_3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15507f3c677_3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5507f3c677_3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15507f3c677_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15507f3c677_3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15507f3c677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15507f3c677_3_3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15507f3c677_3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15507f3c677_3_3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15507f3c677_3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db3a385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db3a385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15507f3c677_3_3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15507f3c677_3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15507f3c677_3_4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" name="Google Shape;2471;g15507f3c677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15507f3c677_3_4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15507f3c677_3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5507f3c677_3_4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5507f3c677_3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55c8458ea4_0_2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155c8458ea4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fee7b5a57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fee7b5a57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12db3a38514_0_7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12db3a385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through the architecture. Details of initial word-embeddings from running a CNN over character-level embeddings not crucial here.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e41b8a3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e41b8a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1" name="Google Shape;101;p26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2" name="Google Shape;102;p2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7" name="Google Shape;107;p27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8" name="Google Shape;108;p2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5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5" name="Google Shape;155;p38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38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59" name="Google Shape;159;p3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63" name="Google Shape;163;p40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41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67" name="Google Shape;167;p41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168" name="Google Shape;168;p41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idx="1" type="body"/>
          </p:nvPr>
        </p:nvSpPr>
        <p:spPr>
          <a:xfrm>
            <a:off x="722313" y="154305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71" name="Google Shape;171;p42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42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76" name="Google Shape;176;p43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44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0" name="Google Shape;180;p44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81" name="Google Shape;181;p44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2" name="Google Shape;182;p44"/>
          <p:cNvSpPr txBox="1"/>
          <p:nvPr>
            <p:ph idx="4" type="body"/>
          </p:nvPr>
        </p:nvSpPr>
        <p:spPr>
          <a:xfrm>
            <a:off x="4645026" y="1779984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cxnSp>
        <p:nvCxnSpPr>
          <p:cNvPr id="183" name="Google Shape;183;p44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191" name="Google Shape;1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4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5" name="Google Shape;195;p4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96" name="Google Shape;19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4" name="Google Shape;204;p50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50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8" name="Google Shape;208;p51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12" name="Google Shape;212;p52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/>
          <p:nvPr>
            <p:ph idx="1" type="body"/>
          </p:nvPr>
        </p:nvSpPr>
        <p:spPr>
          <a:xfrm>
            <a:off x="722313" y="154305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15" name="Google Shape;215;p53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53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1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5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220" name="Google Shape;220;p54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24" name="Google Shape;224;p55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225" name="Google Shape;225;p55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230" name="Google Shape;230;p56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1" name="Google Shape;231;p56"/>
          <p:cNvSpPr txBox="1"/>
          <p:nvPr>
            <p:ph idx="4" type="body"/>
          </p:nvPr>
        </p:nvSpPr>
        <p:spPr>
          <a:xfrm>
            <a:off x="4645026" y="1779984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cxnSp>
        <p:nvCxnSpPr>
          <p:cNvPr id="232" name="Google Shape;232;p5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5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rtl="0">
              <a:spcBef>
                <a:spcPts val="500"/>
              </a:spcBef>
              <a:spcAft>
                <a:spcPts val="0"/>
              </a:spcAft>
              <a:buSzPts val="2100"/>
              <a:buChar char="•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240" name="Google Shape;2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7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7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" name="Google Shape;199;p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9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9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hyperlink" Target="http://jalammar.github.io/illustrated-transformer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hyperlink" Target="https://wandb.ai/shweta/Activation%20Functions/reports/Activation-Functions-Compared-with-Experiments--VmlldzoxMDQwOT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pdf/1810.04805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pdf/1103.0398v1.pdf" TargetMode="External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rxiv.org/pdf/1810.04805.pdf" TargetMode="External"/><Relationship Id="rId6" Type="http://schemas.openxmlformats.org/officeDocument/2006/relationships/hyperlink" Target="https://arxiv.org/pdf/2005.14165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datasci-w266/2024-spring-main/tree/master/syllabus#collaboration-policyacademic-integrity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hyperlink" Target="https://arxiv.org/pdf/1810.04805.pdf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hyperlink" Target="https://arxiv.org/pdf/1810.04805.pdf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datasci-w266/2024-spring-main/blob/master/materials/lesson_notebooks/lesson_4_BERT.ipynb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clanthology.org/2020.tacl-1.48.pdf" TargetMode="External"/><Relationship Id="rId4" Type="http://schemas.openxmlformats.org/officeDocument/2006/relationships/hyperlink" Target="https://www.nature.com/articles/s41586-023-06747-5" TargetMode="External"/><Relationship Id="rId5" Type="http://schemas.openxmlformats.org/officeDocument/2006/relationships/hyperlink" Target="https://storage.googleapis.com/deepmind-media/AlphaCode2/AlphaCode2_Tech_Report.pdf" TargetMode="External"/><Relationship Id="rId6" Type="http://schemas.openxmlformats.org/officeDocument/2006/relationships/hyperlink" Target="https://github.com/datasci-w266/2024-spring-main/blob/master/materials/backprop/Backpropagation.ipynb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pdf/2002.12327.pdf" TargetMode="External"/><Relationship Id="rId4" Type="http://schemas.openxmlformats.org/officeDocument/2006/relationships/hyperlink" Target="https://arxiv.org/abs/1905.05950" TargetMode="External"/><Relationship Id="rId5" Type="http://schemas.openxmlformats.org/officeDocument/2006/relationships/hyperlink" Target="https://huggingface.co/docs/transformers/bertology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arxiv.org/abs/1508.04025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s://arxiv.org/pdf/1409.0473.pdf" TargetMode="External"/><Relationship Id="rId6" Type="http://schemas.openxmlformats.org/officeDocument/2006/relationships/image" Target="../media/image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jalammar.github.io/illustrated-transformer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Relationship Id="rId4" Type="http://schemas.openxmlformats.org/officeDocument/2006/relationships/hyperlink" Target="http://jalammar.github.io/illustrated-transformer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hyperlink" Target="http://jalammar.github.io/illustrated-transformer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png"/><Relationship Id="rId4" Type="http://schemas.openxmlformats.org/officeDocument/2006/relationships/hyperlink" Target="http://jalammar.github.io/illustrated-transformer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.png"/><Relationship Id="rId4" Type="http://schemas.openxmlformats.org/officeDocument/2006/relationships/image" Target="../media/image22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Relationship Id="rId4" Type="http://schemas.openxmlformats.org/officeDocument/2006/relationships/hyperlink" Target="http://jalammar.github.io/illustrated-transformer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8.gif"/><Relationship Id="rId4" Type="http://schemas.openxmlformats.org/officeDocument/2006/relationships/hyperlink" Target="http://jalammar.github.io/illustrated-transformer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gif"/><Relationship Id="rId4" Type="http://schemas.openxmlformats.org/officeDocument/2006/relationships/hyperlink" Target="http://jalammar.github.io/illustrated-transformer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hyperlink" Target="https://jalammar.github.io/illustrated-bert/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hyperlink" Target="https://jalammar.github.io/illustrated-ber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Relationship Id="rId4" Type="http://schemas.openxmlformats.org/officeDocument/2006/relationships/hyperlink" Target="https://jalammar.github.io/illustrated-bert/" TargetMode="External"/><Relationship Id="rId5" Type="http://schemas.openxmlformats.org/officeDocument/2006/relationships/image" Target="../media/image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Relationship Id="rId4" Type="http://schemas.openxmlformats.org/officeDocument/2006/relationships/hyperlink" Target="https://jalammar.github.io/illustrated-bert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Relationship Id="rId4" Type="http://schemas.openxmlformats.org/officeDocument/2006/relationships/hyperlink" Target="https://jalammar.github.io/illustrated-bert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jalammar.github.io/illustrated-bert/" TargetMode="External"/><Relationship Id="rId4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towardsdatascience.com/an-intuitive-explanation-of-self-attention-4f72709638e1" TargetMode="External"/><Relationship Id="rId4" Type="http://schemas.openxmlformats.org/officeDocument/2006/relationships/hyperlink" Target="https://towardsdatascience.com/self-attention-5b95ea164f61" TargetMode="External"/><Relationship Id="rId5" Type="http://schemas.openxmlformats.org/officeDocument/2006/relationships/hyperlink" Target="https://medium.com/lsc-psd/introduction-of-self-attention-layer-in-transformer-fc7bff63f3bc" TargetMode="External"/><Relationship Id="rId6" Type="http://schemas.openxmlformats.org/officeDocument/2006/relationships/hyperlink" Target="https://dmol.pub/dl/attention.html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6.png"/><Relationship Id="rId4" Type="http://schemas.openxmlformats.org/officeDocument/2006/relationships/hyperlink" Target="https://arxiv.org/pdf/1810.04805.pdf" TargetMode="External"/><Relationship Id="rId5" Type="http://schemas.openxmlformats.org/officeDocument/2006/relationships/hyperlink" Target="https://arxiv.org/pdf/1802.05365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266 Natural Language Processing</a:t>
            </a:r>
            <a:endParaRPr/>
          </a:p>
        </p:txBody>
      </p:sp>
      <p:sp>
        <p:nvSpPr>
          <p:cNvPr id="246" name="Google Shape;246;p60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Week 4: Pre-Trained Transformers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Context &amp; Attention: Dot-Product Attention</a:t>
            </a:r>
            <a:endParaRPr sz="3000"/>
          </a:p>
        </p:txBody>
      </p:sp>
      <p:pic>
        <p:nvPicPr>
          <p:cNvPr id="303" name="Google Shape;3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250"/>
            <a:ext cx="8839204" cy="3629771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Context &amp; Attention: Dot-Product Attention</a:t>
            </a:r>
            <a:endParaRPr sz="3000"/>
          </a:p>
        </p:txBody>
      </p:sp>
      <p:pic>
        <p:nvPicPr>
          <p:cNvPr id="309" name="Google Shape;3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250"/>
            <a:ext cx="8839204" cy="362977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0"/>
          <p:cNvSpPr txBox="1"/>
          <p:nvPr/>
        </p:nvSpPr>
        <p:spPr>
          <a:xfrm>
            <a:off x="66702" y="4194843"/>
            <a:ext cx="4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</a:t>
            </a:r>
            <a:r>
              <a:rPr baseline="-25000" lang="en" sz="1100"/>
              <a:t>1</a:t>
            </a:r>
            <a:r>
              <a:rPr lang="en" sz="1100">
                <a:solidFill>
                  <a:schemeClr val="dk1"/>
                </a:solidFill>
              </a:rPr>
              <a:t>=</a:t>
            </a:r>
            <a:endParaRPr baseline="-25000" sz="1100"/>
          </a:p>
        </p:txBody>
      </p:sp>
      <p:sp>
        <p:nvSpPr>
          <p:cNvPr id="311" name="Google Shape;311;p70"/>
          <p:cNvSpPr txBox="1"/>
          <p:nvPr/>
        </p:nvSpPr>
        <p:spPr>
          <a:xfrm>
            <a:off x="1544148" y="4202254"/>
            <a:ext cx="4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</a:t>
            </a:r>
            <a:r>
              <a:rPr baseline="-25000" lang="en" sz="1100"/>
              <a:t>2</a:t>
            </a:r>
            <a:r>
              <a:rPr lang="en" sz="1100">
                <a:solidFill>
                  <a:schemeClr val="dk1"/>
                </a:solidFill>
              </a:rPr>
              <a:t>=</a:t>
            </a:r>
            <a:endParaRPr baseline="-25000" sz="1100"/>
          </a:p>
        </p:txBody>
      </p:sp>
      <p:sp>
        <p:nvSpPr>
          <p:cNvPr id="312" name="Google Shape;312;p70"/>
          <p:cNvSpPr txBox="1"/>
          <p:nvPr/>
        </p:nvSpPr>
        <p:spPr>
          <a:xfrm>
            <a:off x="3097793" y="4209666"/>
            <a:ext cx="4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</a:t>
            </a:r>
            <a:r>
              <a:rPr baseline="-25000" lang="en" sz="1100"/>
              <a:t>3</a:t>
            </a:r>
            <a:r>
              <a:rPr lang="en" sz="1100">
                <a:solidFill>
                  <a:schemeClr val="dk1"/>
                </a:solidFill>
              </a:rPr>
              <a:t>=</a:t>
            </a:r>
            <a:endParaRPr baseline="-25000" sz="1100"/>
          </a:p>
        </p:txBody>
      </p:sp>
      <p:sp>
        <p:nvSpPr>
          <p:cNvPr id="313" name="Google Shape;313;p70"/>
          <p:cNvSpPr txBox="1"/>
          <p:nvPr/>
        </p:nvSpPr>
        <p:spPr>
          <a:xfrm>
            <a:off x="-31723" y="2661350"/>
            <a:ext cx="61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</a:t>
            </a:r>
            <a:r>
              <a:rPr baseline="-25000" lang="en" sz="1100"/>
              <a:t>1</a:t>
            </a:r>
            <a:r>
              <a:rPr lang="en" sz="1100">
                <a:solidFill>
                  <a:schemeClr val="dk1"/>
                </a:solidFill>
              </a:rPr>
              <a:t>= </a:t>
            </a:r>
            <a:r>
              <a:rPr b="1" lang="en" sz="1100">
                <a:solidFill>
                  <a:schemeClr val="dk1"/>
                </a:solidFill>
              </a:rPr>
              <a:t>h</a:t>
            </a:r>
            <a:r>
              <a:rPr b="1" baseline="-25000" lang="en" sz="1100">
                <a:solidFill>
                  <a:schemeClr val="dk1"/>
                </a:solidFill>
              </a:rPr>
              <a:t>1</a:t>
            </a:r>
            <a:endParaRPr b="1" baseline="-25000" sz="1100"/>
          </a:p>
        </p:txBody>
      </p:sp>
      <p:sp>
        <p:nvSpPr>
          <p:cNvPr id="314" name="Google Shape;314;p70"/>
          <p:cNvSpPr txBox="1"/>
          <p:nvPr/>
        </p:nvSpPr>
        <p:spPr>
          <a:xfrm>
            <a:off x="1492277" y="2661350"/>
            <a:ext cx="61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</a:t>
            </a:r>
            <a:r>
              <a:rPr baseline="-25000" lang="en" sz="1100"/>
              <a:t>2</a:t>
            </a:r>
            <a:r>
              <a:rPr lang="en" sz="1100">
                <a:solidFill>
                  <a:schemeClr val="dk1"/>
                </a:solidFill>
              </a:rPr>
              <a:t>= </a:t>
            </a:r>
            <a:r>
              <a:rPr b="1" lang="en" sz="1100">
                <a:solidFill>
                  <a:schemeClr val="dk1"/>
                </a:solidFill>
              </a:rPr>
              <a:t>h</a:t>
            </a:r>
            <a:r>
              <a:rPr b="1" baseline="-25000" lang="en" sz="1100">
                <a:solidFill>
                  <a:schemeClr val="dk1"/>
                </a:solidFill>
              </a:rPr>
              <a:t>2</a:t>
            </a:r>
            <a:endParaRPr b="1" baseline="-25000" sz="1100"/>
          </a:p>
        </p:txBody>
      </p:sp>
      <p:sp>
        <p:nvSpPr>
          <p:cNvPr id="315" name="Google Shape;315;p70"/>
          <p:cNvSpPr txBox="1"/>
          <p:nvPr/>
        </p:nvSpPr>
        <p:spPr>
          <a:xfrm>
            <a:off x="3016277" y="2661350"/>
            <a:ext cx="61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</a:t>
            </a:r>
            <a:r>
              <a:rPr baseline="-25000" lang="en" sz="1100"/>
              <a:t>3</a:t>
            </a:r>
            <a:r>
              <a:rPr lang="en" sz="1100">
                <a:solidFill>
                  <a:schemeClr val="dk1"/>
                </a:solidFill>
              </a:rPr>
              <a:t>= </a:t>
            </a:r>
            <a:r>
              <a:rPr b="1" lang="en" sz="1100">
                <a:solidFill>
                  <a:schemeClr val="dk1"/>
                </a:solidFill>
              </a:rPr>
              <a:t>h</a:t>
            </a:r>
            <a:r>
              <a:rPr b="1" baseline="-25000" lang="en" sz="1100">
                <a:solidFill>
                  <a:schemeClr val="dk1"/>
                </a:solidFill>
              </a:rPr>
              <a:t>3</a:t>
            </a:r>
            <a:endParaRPr b="1" baseline="-25000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1"/>
          <p:cNvSpPr/>
          <p:nvPr/>
        </p:nvSpPr>
        <p:spPr>
          <a:xfrm>
            <a:off x="7109975" y="2199175"/>
            <a:ext cx="1277700" cy="7731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1"/>
          <p:cNvSpPr/>
          <p:nvPr/>
        </p:nvSpPr>
        <p:spPr>
          <a:xfrm>
            <a:off x="2325550" y="1281125"/>
            <a:ext cx="4952700" cy="34866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1"/>
          <p:cNvSpPr/>
          <p:nvPr/>
        </p:nvSpPr>
        <p:spPr>
          <a:xfrm>
            <a:off x="3657600" y="2993125"/>
            <a:ext cx="1363800" cy="16428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Simple Attention</a:t>
            </a:r>
            <a:endParaRPr/>
          </a:p>
        </p:txBody>
      </p:sp>
      <p:grpSp>
        <p:nvGrpSpPr>
          <p:cNvPr id="324" name="Google Shape;324;p71"/>
          <p:cNvGrpSpPr/>
          <p:nvPr/>
        </p:nvGrpSpPr>
        <p:grpSpPr>
          <a:xfrm>
            <a:off x="1390563" y="2182967"/>
            <a:ext cx="613420" cy="276770"/>
            <a:chOff x="769775" y="2822500"/>
            <a:chExt cx="489600" cy="221700"/>
          </a:xfrm>
        </p:grpSpPr>
        <p:sp>
          <p:nvSpPr>
            <p:cNvPr id="325" name="Google Shape;325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71"/>
          <p:cNvGrpSpPr/>
          <p:nvPr/>
        </p:nvGrpSpPr>
        <p:grpSpPr>
          <a:xfrm>
            <a:off x="1390563" y="2450667"/>
            <a:ext cx="613420" cy="276770"/>
            <a:chOff x="769775" y="2822500"/>
            <a:chExt cx="489600" cy="221700"/>
          </a:xfrm>
        </p:grpSpPr>
        <p:sp>
          <p:nvSpPr>
            <p:cNvPr id="328" name="Google Shape;328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2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71"/>
          <p:cNvGrpSpPr/>
          <p:nvPr/>
        </p:nvGrpSpPr>
        <p:grpSpPr>
          <a:xfrm>
            <a:off x="1390563" y="2727450"/>
            <a:ext cx="613420" cy="276770"/>
            <a:chOff x="769775" y="2822500"/>
            <a:chExt cx="489600" cy="221700"/>
          </a:xfrm>
        </p:grpSpPr>
        <p:sp>
          <p:nvSpPr>
            <p:cNvPr id="331" name="Google Shape;331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3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71"/>
          <p:cNvGrpSpPr/>
          <p:nvPr/>
        </p:nvGrpSpPr>
        <p:grpSpPr>
          <a:xfrm>
            <a:off x="1390563" y="3004233"/>
            <a:ext cx="613420" cy="276770"/>
            <a:chOff x="769775" y="2822500"/>
            <a:chExt cx="489600" cy="221700"/>
          </a:xfrm>
        </p:grpSpPr>
        <p:sp>
          <p:nvSpPr>
            <p:cNvPr id="334" name="Google Shape;334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71"/>
          <p:cNvGrpSpPr/>
          <p:nvPr/>
        </p:nvGrpSpPr>
        <p:grpSpPr>
          <a:xfrm>
            <a:off x="1390563" y="3271933"/>
            <a:ext cx="613420" cy="276770"/>
            <a:chOff x="769775" y="2822500"/>
            <a:chExt cx="489600" cy="221700"/>
          </a:xfrm>
        </p:grpSpPr>
        <p:sp>
          <p:nvSpPr>
            <p:cNvPr id="337" name="Google Shape;337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2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-2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71"/>
          <p:cNvSpPr txBox="1"/>
          <p:nvPr/>
        </p:nvSpPr>
        <p:spPr>
          <a:xfrm>
            <a:off x="161550" y="2082625"/>
            <a:ext cx="900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71"/>
          <p:cNvSpPr txBox="1"/>
          <p:nvPr/>
        </p:nvSpPr>
        <p:spPr>
          <a:xfrm>
            <a:off x="1047850" y="1314023"/>
            <a:ext cx="1277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Word embeddings (keys/values)</a:t>
            </a:r>
            <a:endParaRPr b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1" name="Google Shape;341;p71"/>
          <p:cNvGrpSpPr/>
          <p:nvPr/>
        </p:nvGrpSpPr>
        <p:grpSpPr>
          <a:xfrm>
            <a:off x="7496675" y="2601500"/>
            <a:ext cx="803747" cy="276748"/>
            <a:chOff x="769773" y="2822499"/>
            <a:chExt cx="436938" cy="221700"/>
          </a:xfrm>
        </p:grpSpPr>
        <p:sp>
          <p:nvSpPr>
            <p:cNvPr id="342" name="Google Shape;342;p71"/>
            <p:cNvSpPr/>
            <p:nvPr/>
          </p:nvSpPr>
          <p:spPr>
            <a:xfrm>
              <a:off x="769773" y="2822499"/>
              <a:ext cx="218400" cy="2217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1.9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1"/>
            <p:cNvSpPr/>
            <p:nvPr/>
          </p:nvSpPr>
          <p:spPr>
            <a:xfrm>
              <a:off x="988311" y="2822499"/>
              <a:ext cx="218400" cy="2217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-1.7</a:t>
              </a:r>
              <a:endParaRPr sz="1200"/>
            </a:p>
          </p:txBody>
        </p:sp>
      </p:grpSp>
      <p:sp>
        <p:nvSpPr>
          <p:cNvPr id="344" name="Google Shape;344;p71"/>
          <p:cNvSpPr txBox="1"/>
          <p:nvPr/>
        </p:nvSpPr>
        <p:spPr>
          <a:xfrm>
            <a:off x="3965600" y="910575"/>
            <a:ext cx="2017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Attention layer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5" name="Google Shape;345;p71"/>
          <p:cNvCxnSpPr/>
          <p:nvPr/>
        </p:nvCxnSpPr>
        <p:spPr>
          <a:xfrm flipH="1" rot="10800000">
            <a:off x="1057275" y="23172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71"/>
          <p:cNvCxnSpPr/>
          <p:nvPr/>
        </p:nvCxnSpPr>
        <p:spPr>
          <a:xfrm flipH="1" rot="10800000">
            <a:off x="1057275" y="2592538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71"/>
          <p:cNvCxnSpPr/>
          <p:nvPr/>
        </p:nvCxnSpPr>
        <p:spPr>
          <a:xfrm flipH="1" rot="10800000">
            <a:off x="1057275" y="285877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71"/>
          <p:cNvCxnSpPr/>
          <p:nvPr/>
        </p:nvCxnSpPr>
        <p:spPr>
          <a:xfrm flipH="1" rot="10800000">
            <a:off x="1057275" y="313702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71"/>
          <p:cNvCxnSpPr/>
          <p:nvPr/>
        </p:nvCxnSpPr>
        <p:spPr>
          <a:xfrm flipH="1" rot="10800000">
            <a:off x="1057275" y="34243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50" name="Google Shape;350;p71"/>
          <p:cNvGrpSpPr/>
          <p:nvPr/>
        </p:nvGrpSpPr>
        <p:grpSpPr>
          <a:xfrm>
            <a:off x="1390563" y="4491133"/>
            <a:ext cx="613420" cy="276770"/>
            <a:chOff x="769775" y="2822500"/>
            <a:chExt cx="489600" cy="221700"/>
          </a:xfrm>
        </p:grpSpPr>
        <p:sp>
          <p:nvSpPr>
            <p:cNvPr id="351" name="Google Shape;351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-1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71"/>
          <p:cNvSpPr txBox="1"/>
          <p:nvPr/>
        </p:nvSpPr>
        <p:spPr>
          <a:xfrm>
            <a:off x="162700" y="4431325"/>
            <a:ext cx="1223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query vector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71"/>
          <p:cNvSpPr/>
          <p:nvPr/>
        </p:nvSpPr>
        <p:spPr>
          <a:xfrm>
            <a:off x="2990763" y="3173567"/>
            <a:ext cx="306600" cy="27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1"/>
          <p:cNvSpPr/>
          <p:nvPr/>
        </p:nvSpPr>
        <p:spPr>
          <a:xfrm>
            <a:off x="2990763" y="3441267"/>
            <a:ext cx="306600" cy="27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1"/>
          <p:cNvSpPr/>
          <p:nvPr/>
        </p:nvSpPr>
        <p:spPr>
          <a:xfrm>
            <a:off x="2990763" y="3718050"/>
            <a:ext cx="306600" cy="27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-3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1"/>
          <p:cNvSpPr/>
          <p:nvPr/>
        </p:nvSpPr>
        <p:spPr>
          <a:xfrm>
            <a:off x="2990763" y="3994833"/>
            <a:ext cx="306600" cy="27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-1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1"/>
          <p:cNvSpPr/>
          <p:nvPr/>
        </p:nvSpPr>
        <p:spPr>
          <a:xfrm>
            <a:off x="2990763" y="4262533"/>
            <a:ext cx="306600" cy="276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1"/>
          <p:cNvSpPr/>
          <p:nvPr/>
        </p:nvSpPr>
        <p:spPr>
          <a:xfrm>
            <a:off x="4438578" y="3173575"/>
            <a:ext cx="395400" cy="276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0.03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1"/>
          <p:cNvSpPr/>
          <p:nvPr/>
        </p:nvSpPr>
        <p:spPr>
          <a:xfrm>
            <a:off x="4438578" y="3441272"/>
            <a:ext cx="395400" cy="276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0.26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1"/>
          <p:cNvSpPr/>
          <p:nvPr/>
        </p:nvSpPr>
        <p:spPr>
          <a:xfrm>
            <a:off x="4438578" y="3718052"/>
            <a:ext cx="395400" cy="276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0.00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1"/>
          <p:cNvSpPr/>
          <p:nvPr/>
        </p:nvSpPr>
        <p:spPr>
          <a:xfrm>
            <a:off x="4438578" y="3994831"/>
            <a:ext cx="395400" cy="276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0.00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1"/>
          <p:cNvSpPr/>
          <p:nvPr/>
        </p:nvSpPr>
        <p:spPr>
          <a:xfrm>
            <a:off x="4438578" y="4262528"/>
            <a:ext cx="395400" cy="276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0.70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4" name="Google Shape;364;p71"/>
          <p:cNvCxnSpPr>
            <a:stCxn id="326" idx="3"/>
            <a:endCxn id="354" idx="1"/>
          </p:cNvCxnSpPr>
          <p:nvPr/>
        </p:nvCxnSpPr>
        <p:spPr>
          <a:xfrm>
            <a:off x="2003983" y="2321352"/>
            <a:ext cx="986700" cy="990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71"/>
          <p:cNvCxnSpPr>
            <a:stCxn id="352" idx="3"/>
            <a:endCxn id="354" idx="1"/>
          </p:cNvCxnSpPr>
          <p:nvPr/>
        </p:nvCxnSpPr>
        <p:spPr>
          <a:xfrm flipH="1" rot="10800000">
            <a:off x="2003983" y="3311919"/>
            <a:ext cx="986700" cy="1317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71"/>
          <p:cNvCxnSpPr>
            <a:stCxn id="329" idx="3"/>
            <a:endCxn id="355" idx="1"/>
          </p:cNvCxnSpPr>
          <p:nvPr/>
        </p:nvCxnSpPr>
        <p:spPr>
          <a:xfrm>
            <a:off x="2003983" y="2589052"/>
            <a:ext cx="986700" cy="990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71"/>
          <p:cNvCxnSpPr>
            <a:stCxn id="352" idx="3"/>
            <a:endCxn id="355" idx="1"/>
          </p:cNvCxnSpPr>
          <p:nvPr/>
        </p:nvCxnSpPr>
        <p:spPr>
          <a:xfrm flipH="1" rot="10800000">
            <a:off x="2003983" y="3579819"/>
            <a:ext cx="986700" cy="1049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71"/>
          <p:cNvCxnSpPr>
            <a:stCxn id="332" idx="3"/>
            <a:endCxn id="356" idx="1"/>
          </p:cNvCxnSpPr>
          <p:nvPr/>
        </p:nvCxnSpPr>
        <p:spPr>
          <a:xfrm>
            <a:off x="2003983" y="2865835"/>
            <a:ext cx="986700" cy="990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71"/>
          <p:cNvCxnSpPr>
            <a:stCxn id="352" idx="3"/>
            <a:endCxn id="356" idx="1"/>
          </p:cNvCxnSpPr>
          <p:nvPr/>
        </p:nvCxnSpPr>
        <p:spPr>
          <a:xfrm flipH="1" rot="10800000">
            <a:off x="2003983" y="3856419"/>
            <a:ext cx="986700" cy="773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71"/>
          <p:cNvCxnSpPr>
            <a:stCxn id="335" idx="3"/>
            <a:endCxn id="357" idx="1"/>
          </p:cNvCxnSpPr>
          <p:nvPr/>
        </p:nvCxnSpPr>
        <p:spPr>
          <a:xfrm>
            <a:off x="2003983" y="3142618"/>
            <a:ext cx="986700" cy="990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71"/>
          <p:cNvCxnSpPr>
            <a:stCxn id="352" idx="3"/>
            <a:endCxn id="357" idx="1"/>
          </p:cNvCxnSpPr>
          <p:nvPr/>
        </p:nvCxnSpPr>
        <p:spPr>
          <a:xfrm flipH="1" rot="10800000">
            <a:off x="2003983" y="4133319"/>
            <a:ext cx="986700" cy="4962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71"/>
          <p:cNvCxnSpPr>
            <a:stCxn id="338" idx="3"/>
            <a:endCxn id="358" idx="1"/>
          </p:cNvCxnSpPr>
          <p:nvPr/>
        </p:nvCxnSpPr>
        <p:spPr>
          <a:xfrm>
            <a:off x="2003983" y="3410319"/>
            <a:ext cx="986700" cy="990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71"/>
          <p:cNvCxnSpPr>
            <a:stCxn id="352" idx="3"/>
            <a:endCxn id="358" idx="1"/>
          </p:cNvCxnSpPr>
          <p:nvPr/>
        </p:nvCxnSpPr>
        <p:spPr>
          <a:xfrm flipH="1" rot="10800000">
            <a:off x="2003983" y="4400919"/>
            <a:ext cx="986700" cy="228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74" name="Google Shape;374;p71"/>
          <p:cNvSpPr/>
          <p:nvPr/>
        </p:nvSpPr>
        <p:spPr>
          <a:xfrm>
            <a:off x="2604900" y="2656375"/>
            <a:ext cx="804000" cy="8493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1"/>
          <p:cNvSpPr txBox="1"/>
          <p:nvPr/>
        </p:nvSpPr>
        <p:spPr>
          <a:xfrm rot="-838911">
            <a:off x="2565900" y="2575000"/>
            <a:ext cx="843078" cy="5265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dot product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71"/>
          <p:cNvSpPr/>
          <p:nvPr/>
        </p:nvSpPr>
        <p:spPr>
          <a:xfrm>
            <a:off x="3632100" y="3622075"/>
            <a:ext cx="195000" cy="3990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71"/>
          <p:cNvCxnSpPr>
            <a:stCxn id="358" idx="3"/>
            <a:endCxn id="376" idx="1"/>
          </p:cNvCxnSpPr>
          <p:nvPr/>
        </p:nvCxnSpPr>
        <p:spPr>
          <a:xfrm flipH="1" rot="10800000">
            <a:off x="3297363" y="3821683"/>
            <a:ext cx="334800" cy="5793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71"/>
          <p:cNvCxnSpPr>
            <a:stCxn id="376" idx="3"/>
            <a:endCxn id="363" idx="1"/>
          </p:cNvCxnSpPr>
          <p:nvPr/>
        </p:nvCxnSpPr>
        <p:spPr>
          <a:xfrm>
            <a:off x="3827100" y="3821575"/>
            <a:ext cx="611400" cy="5793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71"/>
          <p:cNvCxnSpPr>
            <a:stCxn id="357" idx="3"/>
            <a:endCxn id="376" idx="1"/>
          </p:cNvCxnSpPr>
          <p:nvPr/>
        </p:nvCxnSpPr>
        <p:spPr>
          <a:xfrm flipH="1" rot="10800000">
            <a:off x="3297363" y="3821583"/>
            <a:ext cx="334800" cy="3117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71"/>
          <p:cNvCxnSpPr>
            <a:stCxn id="356" idx="3"/>
            <a:endCxn id="376" idx="1"/>
          </p:cNvCxnSpPr>
          <p:nvPr/>
        </p:nvCxnSpPr>
        <p:spPr>
          <a:xfrm flipH="1" rot="10800000">
            <a:off x="3297363" y="3821700"/>
            <a:ext cx="334800" cy="348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71"/>
          <p:cNvCxnSpPr>
            <a:stCxn id="355" idx="3"/>
            <a:endCxn id="376" idx="1"/>
          </p:cNvCxnSpPr>
          <p:nvPr/>
        </p:nvCxnSpPr>
        <p:spPr>
          <a:xfrm>
            <a:off x="3297363" y="3579717"/>
            <a:ext cx="334800" cy="2418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71"/>
          <p:cNvCxnSpPr>
            <a:stCxn id="376" idx="3"/>
            <a:endCxn id="362" idx="1"/>
          </p:cNvCxnSpPr>
          <p:nvPr/>
        </p:nvCxnSpPr>
        <p:spPr>
          <a:xfrm>
            <a:off x="3827100" y="3821575"/>
            <a:ext cx="611400" cy="3117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1"/>
          <p:cNvCxnSpPr>
            <a:stCxn id="376" idx="3"/>
            <a:endCxn id="361" idx="1"/>
          </p:cNvCxnSpPr>
          <p:nvPr/>
        </p:nvCxnSpPr>
        <p:spPr>
          <a:xfrm>
            <a:off x="3827100" y="3821575"/>
            <a:ext cx="611400" cy="348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71"/>
          <p:cNvCxnSpPr>
            <a:stCxn id="376" idx="3"/>
            <a:endCxn id="360" idx="1"/>
          </p:cNvCxnSpPr>
          <p:nvPr/>
        </p:nvCxnSpPr>
        <p:spPr>
          <a:xfrm flipH="1" rot="10800000">
            <a:off x="3827100" y="3579775"/>
            <a:ext cx="611400" cy="2418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71"/>
          <p:cNvCxnSpPr>
            <a:stCxn id="376" idx="3"/>
            <a:endCxn id="359" idx="1"/>
          </p:cNvCxnSpPr>
          <p:nvPr/>
        </p:nvCxnSpPr>
        <p:spPr>
          <a:xfrm flipH="1" rot="10800000">
            <a:off x="3827100" y="3312175"/>
            <a:ext cx="611400" cy="5094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71"/>
          <p:cNvCxnSpPr>
            <a:stCxn id="354" idx="3"/>
            <a:endCxn id="376" idx="1"/>
          </p:cNvCxnSpPr>
          <p:nvPr/>
        </p:nvCxnSpPr>
        <p:spPr>
          <a:xfrm>
            <a:off x="3297363" y="3312017"/>
            <a:ext cx="334800" cy="5097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71"/>
          <p:cNvSpPr txBox="1"/>
          <p:nvPr/>
        </p:nvSpPr>
        <p:spPr>
          <a:xfrm rot="-2700000">
            <a:off x="3767365" y="3018757"/>
            <a:ext cx="949503" cy="526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softmax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8" name="Google Shape;388;p71"/>
          <p:cNvCxnSpPr>
            <a:stCxn id="376" idx="1"/>
            <a:endCxn id="376" idx="3"/>
          </p:cNvCxnSpPr>
          <p:nvPr/>
        </p:nvCxnSpPr>
        <p:spPr>
          <a:xfrm>
            <a:off x="3632100" y="3821575"/>
            <a:ext cx="1950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9" name="Google Shape;389;p71"/>
          <p:cNvGrpSpPr/>
          <p:nvPr/>
        </p:nvGrpSpPr>
        <p:grpSpPr>
          <a:xfrm>
            <a:off x="5733963" y="2106767"/>
            <a:ext cx="613420" cy="276770"/>
            <a:chOff x="769775" y="2822500"/>
            <a:chExt cx="489600" cy="221700"/>
          </a:xfrm>
        </p:grpSpPr>
        <p:sp>
          <p:nvSpPr>
            <p:cNvPr id="390" name="Google Shape;390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71"/>
          <p:cNvGrpSpPr/>
          <p:nvPr/>
        </p:nvGrpSpPr>
        <p:grpSpPr>
          <a:xfrm>
            <a:off x="5733963" y="2374467"/>
            <a:ext cx="613420" cy="276770"/>
            <a:chOff x="769775" y="2822500"/>
            <a:chExt cx="489600" cy="221700"/>
          </a:xfrm>
        </p:grpSpPr>
        <p:sp>
          <p:nvSpPr>
            <p:cNvPr id="393" name="Google Shape;393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.5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-.3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71"/>
          <p:cNvGrpSpPr/>
          <p:nvPr/>
        </p:nvGrpSpPr>
        <p:grpSpPr>
          <a:xfrm>
            <a:off x="5733963" y="2651250"/>
            <a:ext cx="613420" cy="276770"/>
            <a:chOff x="769775" y="2822500"/>
            <a:chExt cx="489600" cy="221700"/>
          </a:xfrm>
        </p:grpSpPr>
        <p:sp>
          <p:nvSpPr>
            <p:cNvPr id="396" name="Google Shape;396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71"/>
          <p:cNvGrpSpPr/>
          <p:nvPr/>
        </p:nvGrpSpPr>
        <p:grpSpPr>
          <a:xfrm>
            <a:off x="5733963" y="2928033"/>
            <a:ext cx="613420" cy="276770"/>
            <a:chOff x="769775" y="2822500"/>
            <a:chExt cx="489600" cy="221700"/>
          </a:xfrm>
        </p:grpSpPr>
        <p:sp>
          <p:nvSpPr>
            <p:cNvPr id="399" name="Google Shape;399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0</a:t>
              </a:r>
              <a:endParaRPr sz="12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401" name="Google Shape;401;p71"/>
          <p:cNvGrpSpPr/>
          <p:nvPr/>
        </p:nvGrpSpPr>
        <p:grpSpPr>
          <a:xfrm>
            <a:off x="5733963" y="3195733"/>
            <a:ext cx="613420" cy="276770"/>
            <a:chOff x="769775" y="2822500"/>
            <a:chExt cx="489600" cy="221700"/>
          </a:xfrm>
        </p:grpSpPr>
        <p:sp>
          <p:nvSpPr>
            <p:cNvPr id="402" name="Google Shape;402;p71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1.4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1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18275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/>
                <a:t>-1.4</a:t>
              </a:r>
              <a:endParaRPr sz="1200"/>
            </a:p>
          </p:txBody>
        </p:sp>
      </p:grpSp>
      <p:cxnSp>
        <p:nvCxnSpPr>
          <p:cNvPr id="404" name="Google Shape;404;p71"/>
          <p:cNvCxnSpPr>
            <a:stCxn id="359" idx="3"/>
            <a:endCxn id="390" idx="1"/>
          </p:cNvCxnSpPr>
          <p:nvPr/>
        </p:nvCxnSpPr>
        <p:spPr>
          <a:xfrm flipH="1" rot="10800000">
            <a:off x="4833978" y="2245225"/>
            <a:ext cx="900000" cy="10668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71"/>
          <p:cNvCxnSpPr>
            <a:stCxn id="360" idx="3"/>
            <a:endCxn id="393" idx="1"/>
          </p:cNvCxnSpPr>
          <p:nvPr/>
        </p:nvCxnSpPr>
        <p:spPr>
          <a:xfrm flipH="1" rot="10800000">
            <a:off x="4833978" y="2512922"/>
            <a:ext cx="900000" cy="1066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71"/>
          <p:cNvCxnSpPr>
            <a:stCxn id="361" idx="3"/>
            <a:endCxn id="396" idx="1"/>
          </p:cNvCxnSpPr>
          <p:nvPr/>
        </p:nvCxnSpPr>
        <p:spPr>
          <a:xfrm flipH="1" rot="10800000">
            <a:off x="4833978" y="2789702"/>
            <a:ext cx="900000" cy="1066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71"/>
          <p:cNvCxnSpPr>
            <a:stCxn id="362" idx="3"/>
            <a:endCxn id="399" idx="1"/>
          </p:cNvCxnSpPr>
          <p:nvPr/>
        </p:nvCxnSpPr>
        <p:spPr>
          <a:xfrm flipH="1" rot="10800000">
            <a:off x="4833978" y="3066481"/>
            <a:ext cx="900000" cy="1066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1"/>
          <p:cNvCxnSpPr>
            <a:stCxn id="363" idx="3"/>
            <a:endCxn id="402" idx="1"/>
          </p:cNvCxnSpPr>
          <p:nvPr/>
        </p:nvCxnSpPr>
        <p:spPr>
          <a:xfrm flipH="1" rot="10800000">
            <a:off x="4833978" y="3334178"/>
            <a:ext cx="900000" cy="1066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09" name="Google Shape;409;p71"/>
          <p:cNvSpPr/>
          <p:nvPr/>
        </p:nvSpPr>
        <p:spPr>
          <a:xfrm>
            <a:off x="2003975" y="1906900"/>
            <a:ext cx="3733907" cy="417164"/>
          </a:xfrm>
          <a:custGeom>
            <a:rect b="b" l="l" r="r" t="t"/>
            <a:pathLst>
              <a:path extrusionOk="0" h="23542" w="128016">
                <a:moveTo>
                  <a:pt x="0" y="23542"/>
                </a:moveTo>
                <a:cubicBezTo>
                  <a:pt x="4064" y="20113"/>
                  <a:pt x="9112" y="6556"/>
                  <a:pt x="24384" y="2968"/>
                </a:cubicBezTo>
                <a:cubicBezTo>
                  <a:pt x="39656" y="-620"/>
                  <a:pt x="74358" y="-937"/>
                  <a:pt x="91630" y="2016"/>
                </a:cubicBezTo>
                <a:cubicBezTo>
                  <a:pt x="108902" y="4969"/>
                  <a:pt x="121952" y="17574"/>
                  <a:pt x="128016" y="20685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10" name="Google Shape;410;p71"/>
          <p:cNvSpPr/>
          <p:nvPr/>
        </p:nvSpPr>
        <p:spPr>
          <a:xfrm>
            <a:off x="2009517" y="2023786"/>
            <a:ext cx="3733907" cy="571820"/>
          </a:xfrm>
          <a:custGeom>
            <a:rect b="b" l="l" r="r" t="t"/>
            <a:pathLst>
              <a:path extrusionOk="0" h="29008" w="128016">
                <a:moveTo>
                  <a:pt x="0" y="29008"/>
                </a:moveTo>
                <a:cubicBezTo>
                  <a:pt x="4032" y="24817"/>
                  <a:pt x="9589" y="8320"/>
                  <a:pt x="24194" y="3862"/>
                </a:cubicBezTo>
                <a:cubicBezTo>
                  <a:pt x="38799" y="-596"/>
                  <a:pt x="70326" y="-1281"/>
                  <a:pt x="87630" y="2258"/>
                </a:cubicBezTo>
                <a:cubicBezTo>
                  <a:pt x="104934" y="5797"/>
                  <a:pt x="121285" y="21288"/>
                  <a:pt x="128016" y="25094"/>
                </a:cubicBezTo>
              </a:path>
            </a:pathLst>
          </a:cu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11" name="Google Shape;411;p71"/>
          <p:cNvSpPr/>
          <p:nvPr/>
        </p:nvSpPr>
        <p:spPr>
          <a:xfrm>
            <a:off x="2009517" y="2120311"/>
            <a:ext cx="3728365" cy="746683"/>
          </a:xfrm>
          <a:custGeom>
            <a:rect b="b" l="l" r="r" t="t"/>
            <a:pathLst>
              <a:path extrusionOk="0" h="31971" w="127826">
                <a:moveTo>
                  <a:pt x="0" y="31971"/>
                </a:moveTo>
                <a:cubicBezTo>
                  <a:pt x="4032" y="27367"/>
                  <a:pt x="9621" y="9239"/>
                  <a:pt x="24194" y="4349"/>
                </a:cubicBezTo>
                <a:cubicBezTo>
                  <a:pt x="38767" y="-540"/>
                  <a:pt x="70168" y="-1525"/>
                  <a:pt x="87440" y="2634"/>
                </a:cubicBezTo>
                <a:cubicBezTo>
                  <a:pt x="104712" y="6793"/>
                  <a:pt x="121095" y="24859"/>
                  <a:pt x="127826" y="29304"/>
                </a:cubicBezTo>
              </a:path>
            </a:pathLst>
          </a:cu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12" name="Google Shape;412;p71"/>
          <p:cNvSpPr/>
          <p:nvPr/>
        </p:nvSpPr>
        <p:spPr>
          <a:xfrm>
            <a:off x="2009517" y="2226772"/>
            <a:ext cx="3733907" cy="916433"/>
          </a:xfrm>
          <a:custGeom>
            <a:rect b="b" l="l" r="r" t="t"/>
            <a:pathLst>
              <a:path extrusionOk="0" h="42266" w="128016">
                <a:moveTo>
                  <a:pt x="0" y="42266"/>
                </a:moveTo>
                <a:cubicBezTo>
                  <a:pt x="4413" y="36265"/>
                  <a:pt x="12637" y="12771"/>
                  <a:pt x="26480" y="6262"/>
                </a:cubicBezTo>
                <a:cubicBezTo>
                  <a:pt x="40323" y="-247"/>
                  <a:pt x="66135" y="-2310"/>
                  <a:pt x="83058" y="3214"/>
                </a:cubicBezTo>
                <a:cubicBezTo>
                  <a:pt x="99981" y="8739"/>
                  <a:pt x="120523" y="33377"/>
                  <a:pt x="128016" y="39409"/>
                </a:cubicBezTo>
              </a:path>
            </a:pathLst>
          </a:cu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13" name="Google Shape;413;p71"/>
          <p:cNvSpPr/>
          <p:nvPr/>
        </p:nvSpPr>
        <p:spPr>
          <a:xfrm>
            <a:off x="2009517" y="2317257"/>
            <a:ext cx="3728365" cy="1092801"/>
          </a:xfrm>
          <a:custGeom>
            <a:rect b="b" l="l" r="r" t="t"/>
            <a:pathLst>
              <a:path extrusionOk="0" h="49253" w="127826">
                <a:moveTo>
                  <a:pt x="0" y="49253"/>
                </a:moveTo>
                <a:cubicBezTo>
                  <a:pt x="4382" y="42332"/>
                  <a:pt x="12795" y="15344"/>
                  <a:pt x="26289" y="7724"/>
                </a:cubicBezTo>
                <a:cubicBezTo>
                  <a:pt x="39783" y="104"/>
                  <a:pt x="64040" y="-2944"/>
                  <a:pt x="80963" y="3533"/>
                </a:cubicBezTo>
                <a:cubicBezTo>
                  <a:pt x="97886" y="10010"/>
                  <a:pt x="120016" y="39411"/>
                  <a:pt x="127826" y="46586"/>
                </a:cubicBezTo>
              </a:path>
            </a:pathLst>
          </a:cu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sp>
      <p:sp>
        <p:nvSpPr>
          <p:cNvPr id="414" name="Google Shape;414;p71"/>
          <p:cNvSpPr/>
          <p:nvPr/>
        </p:nvSpPr>
        <p:spPr>
          <a:xfrm>
            <a:off x="5447675" y="1665775"/>
            <a:ext cx="1043700" cy="7731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1"/>
          <p:cNvSpPr txBox="1"/>
          <p:nvPr/>
        </p:nvSpPr>
        <p:spPr>
          <a:xfrm rot="-698224">
            <a:off x="5535746" y="1647804"/>
            <a:ext cx="1009858" cy="38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multiply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1516600">
            <a:off x="924728" y="3821789"/>
            <a:ext cx="1223215" cy="399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use embeds as keys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7" name="Google Shape;417;p71"/>
          <p:cNvCxnSpPr/>
          <p:nvPr/>
        </p:nvCxnSpPr>
        <p:spPr>
          <a:xfrm flipH="1" rot="10800000">
            <a:off x="2047875" y="3181400"/>
            <a:ext cx="200100" cy="7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71"/>
          <p:cNvSpPr txBox="1"/>
          <p:nvPr/>
        </p:nvSpPr>
        <p:spPr>
          <a:xfrm rot="-607506">
            <a:off x="3128410" y="1349989"/>
            <a:ext cx="1385680" cy="399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reuse embeds as values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9" name="Google Shape;419;p71"/>
          <p:cNvCxnSpPr/>
          <p:nvPr/>
        </p:nvCxnSpPr>
        <p:spPr>
          <a:xfrm flipH="1">
            <a:off x="3524400" y="1709750"/>
            <a:ext cx="1332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71"/>
          <p:cNvSpPr txBox="1"/>
          <p:nvPr/>
        </p:nvSpPr>
        <p:spPr>
          <a:xfrm rot="-768755">
            <a:off x="5113373" y="4230695"/>
            <a:ext cx="1557070" cy="399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attention weights (alphas)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1" name="Google Shape;421;p71"/>
          <p:cNvCxnSpPr/>
          <p:nvPr/>
        </p:nvCxnSpPr>
        <p:spPr>
          <a:xfrm rot="10800000">
            <a:off x="4892028" y="4131128"/>
            <a:ext cx="6978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1"/>
          <p:cNvCxnSpPr>
            <a:stCxn id="403" idx="3"/>
            <a:endCxn id="342" idx="1"/>
          </p:cNvCxnSpPr>
          <p:nvPr/>
        </p:nvCxnSpPr>
        <p:spPr>
          <a:xfrm flipH="1" rot="10800000">
            <a:off x="6347383" y="2739819"/>
            <a:ext cx="1149300" cy="59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1"/>
          <p:cNvCxnSpPr>
            <a:endCxn id="342" idx="1"/>
          </p:cNvCxnSpPr>
          <p:nvPr/>
        </p:nvCxnSpPr>
        <p:spPr>
          <a:xfrm flipH="1" rot="10800000">
            <a:off x="6347375" y="2739874"/>
            <a:ext cx="1149300" cy="326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71"/>
          <p:cNvCxnSpPr>
            <a:stCxn id="397" idx="3"/>
            <a:endCxn id="342" idx="1"/>
          </p:cNvCxnSpPr>
          <p:nvPr/>
        </p:nvCxnSpPr>
        <p:spPr>
          <a:xfrm flipH="1" rot="10800000">
            <a:off x="6347383" y="2739835"/>
            <a:ext cx="1149300" cy="4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71"/>
          <p:cNvCxnSpPr>
            <a:stCxn id="394" idx="3"/>
            <a:endCxn id="342" idx="1"/>
          </p:cNvCxnSpPr>
          <p:nvPr/>
        </p:nvCxnSpPr>
        <p:spPr>
          <a:xfrm>
            <a:off x="6347383" y="2512852"/>
            <a:ext cx="1149300" cy="227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71"/>
          <p:cNvCxnSpPr>
            <a:endCxn id="342" idx="1"/>
          </p:cNvCxnSpPr>
          <p:nvPr/>
        </p:nvCxnSpPr>
        <p:spPr>
          <a:xfrm>
            <a:off x="6362675" y="2233474"/>
            <a:ext cx="1134000" cy="506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71"/>
          <p:cNvSpPr txBox="1"/>
          <p:nvPr/>
        </p:nvSpPr>
        <p:spPr>
          <a:xfrm rot="-697674">
            <a:off x="7444924" y="2222155"/>
            <a:ext cx="604302" cy="38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/>
          <p:nvPr>
            <p:ph type="title"/>
          </p:nvPr>
        </p:nvSpPr>
        <p:spPr>
          <a:xfrm>
            <a:off x="469725" y="281000"/>
            <a:ext cx="8204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Revisiting Averaging Networks</a:t>
            </a:r>
            <a:endParaRPr/>
          </a:p>
        </p:txBody>
      </p:sp>
      <p:cxnSp>
        <p:nvCxnSpPr>
          <p:cNvPr id="433" name="Google Shape;433;p72"/>
          <p:cNvCxnSpPr>
            <a:stCxn id="434" idx="0"/>
          </p:cNvCxnSpPr>
          <p:nvPr/>
        </p:nvCxnSpPr>
        <p:spPr>
          <a:xfrm rot="10800000">
            <a:off x="5080360" y="1701397"/>
            <a:ext cx="4800" cy="22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4" name="Google Shape;434;p72"/>
          <p:cNvSpPr/>
          <p:nvPr/>
        </p:nvSpPr>
        <p:spPr>
          <a:xfrm>
            <a:off x="4555810" y="1921898"/>
            <a:ext cx="1058700" cy="226800"/>
          </a:xfrm>
          <a:prstGeom prst="rect">
            <a:avLst/>
          </a:prstGeom>
          <a:solidFill>
            <a:srgbClr val="7EAE7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Sigmoid/Softmax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72"/>
          <p:cNvSpPr/>
          <p:nvPr/>
        </p:nvSpPr>
        <p:spPr>
          <a:xfrm>
            <a:off x="4555810" y="2148698"/>
            <a:ext cx="1058700" cy="226800"/>
          </a:xfrm>
          <a:prstGeom prst="rect">
            <a:avLst/>
          </a:prstGeom>
          <a:solidFill>
            <a:srgbClr val="D4E4D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72"/>
          <p:cNvSpPr txBox="1"/>
          <p:nvPr/>
        </p:nvSpPr>
        <p:spPr>
          <a:xfrm>
            <a:off x="3859650" y="4638010"/>
            <a:ext cx="261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“this is of great use”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72"/>
          <p:cNvSpPr/>
          <p:nvPr/>
        </p:nvSpPr>
        <p:spPr>
          <a:xfrm>
            <a:off x="3859650" y="4343630"/>
            <a:ext cx="557700" cy="2103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‘this’</a:t>
            </a:r>
            <a:endParaRPr i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2"/>
          <p:cNvSpPr/>
          <p:nvPr/>
        </p:nvSpPr>
        <p:spPr>
          <a:xfrm>
            <a:off x="4659750" y="4343630"/>
            <a:ext cx="557700" cy="2103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‘is’</a:t>
            </a:r>
            <a:endParaRPr i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2"/>
          <p:cNvSpPr/>
          <p:nvPr/>
        </p:nvSpPr>
        <p:spPr>
          <a:xfrm>
            <a:off x="5917050" y="4343630"/>
            <a:ext cx="557700" cy="2103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‘use’</a:t>
            </a:r>
            <a:endParaRPr i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2"/>
          <p:cNvSpPr txBox="1"/>
          <p:nvPr/>
        </p:nvSpPr>
        <p:spPr>
          <a:xfrm>
            <a:off x="5470444" y="4288167"/>
            <a:ext cx="32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2"/>
          <p:cNvSpPr/>
          <p:nvPr/>
        </p:nvSpPr>
        <p:spPr>
          <a:xfrm>
            <a:off x="385965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2"/>
          <p:cNvSpPr/>
          <p:nvPr/>
        </p:nvSpPr>
        <p:spPr>
          <a:xfrm>
            <a:off x="399749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2"/>
          <p:cNvSpPr/>
          <p:nvPr/>
        </p:nvSpPr>
        <p:spPr>
          <a:xfrm>
            <a:off x="4138256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2"/>
          <p:cNvSpPr/>
          <p:nvPr/>
        </p:nvSpPr>
        <p:spPr>
          <a:xfrm>
            <a:off x="4276097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465975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2"/>
          <p:cNvSpPr/>
          <p:nvPr/>
        </p:nvSpPr>
        <p:spPr>
          <a:xfrm>
            <a:off x="479759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4938356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2"/>
          <p:cNvSpPr/>
          <p:nvPr/>
        </p:nvSpPr>
        <p:spPr>
          <a:xfrm>
            <a:off x="5076197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2"/>
          <p:cNvSpPr/>
          <p:nvPr/>
        </p:nvSpPr>
        <p:spPr>
          <a:xfrm>
            <a:off x="591705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2"/>
          <p:cNvSpPr/>
          <p:nvPr/>
        </p:nvSpPr>
        <p:spPr>
          <a:xfrm>
            <a:off x="6054890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2"/>
          <p:cNvSpPr/>
          <p:nvPr/>
        </p:nvSpPr>
        <p:spPr>
          <a:xfrm>
            <a:off x="6195656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2"/>
          <p:cNvSpPr/>
          <p:nvPr/>
        </p:nvSpPr>
        <p:spPr>
          <a:xfrm>
            <a:off x="6333497" y="4037611"/>
            <a:ext cx="141300" cy="1413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72"/>
          <p:cNvCxnSpPr>
            <a:stCxn id="437" idx="0"/>
          </p:cNvCxnSpPr>
          <p:nvPr/>
        </p:nvCxnSpPr>
        <p:spPr>
          <a:xfrm rot="10800000">
            <a:off x="4137000" y="4192730"/>
            <a:ext cx="1500" cy="1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72"/>
          <p:cNvCxnSpPr/>
          <p:nvPr/>
        </p:nvCxnSpPr>
        <p:spPr>
          <a:xfrm rot="10800000">
            <a:off x="4937138" y="4193630"/>
            <a:ext cx="1500" cy="15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72"/>
          <p:cNvCxnSpPr/>
          <p:nvPr/>
        </p:nvCxnSpPr>
        <p:spPr>
          <a:xfrm rot="10800000">
            <a:off x="6194438" y="4193630"/>
            <a:ext cx="1500" cy="15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72"/>
          <p:cNvCxnSpPr/>
          <p:nvPr/>
        </p:nvCxnSpPr>
        <p:spPr>
          <a:xfrm rot="10800000">
            <a:off x="5165738" y="4578010"/>
            <a:ext cx="1500" cy="1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7" name="Google Shape;457;p72"/>
          <p:cNvSpPr/>
          <p:nvPr/>
        </p:nvSpPr>
        <p:spPr>
          <a:xfrm>
            <a:off x="4795481" y="3298233"/>
            <a:ext cx="141300" cy="1413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72"/>
          <p:cNvSpPr/>
          <p:nvPr/>
        </p:nvSpPr>
        <p:spPr>
          <a:xfrm>
            <a:off x="4933322" y="3298233"/>
            <a:ext cx="141300" cy="1413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72"/>
          <p:cNvSpPr/>
          <p:nvPr/>
        </p:nvSpPr>
        <p:spPr>
          <a:xfrm>
            <a:off x="5074088" y="3298233"/>
            <a:ext cx="141300" cy="1413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2"/>
          <p:cNvSpPr/>
          <p:nvPr/>
        </p:nvSpPr>
        <p:spPr>
          <a:xfrm>
            <a:off x="5211928" y="3298233"/>
            <a:ext cx="141300" cy="1413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72"/>
          <p:cNvCxnSpPr/>
          <p:nvPr/>
        </p:nvCxnSpPr>
        <p:spPr>
          <a:xfrm flipH="1" rot="10800000">
            <a:off x="4138613" y="3474867"/>
            <a:ext cx="932400" cy="52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72"/>
          <p:cNvCxnSpPr/>
          <p:nvPr/>
        </p:nvCxnSpPr>
        <p:spPr>
          <a:xfrm rot="10800000">
            <a:off x="5071013" y="3474867"/>
            <a:ext cx="1126800" cy="53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72"/>
          <p:cNvCxnSpPr/>
          <p:nvPr/>
        </p:nvCxnSpPr>
        <p:spPr>
          <a:xfrm rot="10800000">
            <a:off x="5071013" y="3474867"/>
            <a:ext cx="466200" cy="54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72"/>
          <p:cNvCxnSpPr/>
          <p:nvPr/>
        </p:nvCxnSpPr>
        <p:spPr>
          <a:xfrm flipH="1" rot="10800000">
            <a:off x="4944788" y="3474717"/>
            <a:ext cx="126300" cy="52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5" name="Google Shape;465;p72"/>
          <p:cNvCxnSpPr>
            <a:endCxn id="435" idx="2"/>
          </p:cNvCxnSpPr>
          <p:nvPr/>
        </p:nvCxnSpPr>
        <p:spPr>
          <a:xfrm rot="10800000">
            <a:off x="5085160" y="2375498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6" name="Google Shape;466;p72"/>
          <p:cNvSpPr txBox="1"/>
          <p:nvPr/>
        </p:nvSpPr>
        <p:spPr>
          <a:xfrm>
            <a:off x="2457450" y="1085850"/>
            <a:ext cx="1878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 distribution over class labels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72"/>
          <p:cNvSpPr txBox="1"/>
          <p:nvPr/>
        </p:nvSpPr>
        <p:spPr>
          <a:xfrm>
            <a:off x="2673261" y="2902655"/>
            <a:ext cx="1626900" cy="928200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Averaging word vectors element-wise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(“bag of words”)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72"/>
          <p:cNvCxnSpPr>
            <a:stCxn id="467" idx="3"/>
            <a:endCxn id="457" idx="1"/>
          </p:cNvCxnSpPr>
          <p:nvPr/>
        </p:nvCxnSpPr>
        <p:spPr>
          <a:xfrm>
            <a:off x="4300161" y="3366755"/>
            <a:ext cx="495300" cy="21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9" name="Google Shape;469;p72"/>
          <p:cNvSpPr/>
          <p:nvPr/>
        </p:nvSpPr>
        <p:spPr>
          <a:xfrm>
            <a:off x="4555810" y="2829582"/>
            <a:ext cx="1058700" cy="226800"/>
          </a:xfrm>
          <a:prstGeom prst="rect">
            <a:avLst/>
          </a:prstGeom>
          <a:solidFill>
            <a:srgbClr val="A8CD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72"/>
          <p:cNvSpPr/>
          <p:nvPr/>
        </p:nvSpPr>
        <p:spPr>
          <a:xfrm>
            <a:off x="4555810" y="2598533"/>
            <a:ext cx="1058700" cy="226800"/>
          </a:xfrm>
          <a:prstGeom prst="rect">
            <a:avLst/>
          </a:prstGeom>
          <a:solidFill>
            <a:srgbClr val="7EB4D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Nonlinearity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72"/>
          <p:cNvCxnSpPr/>
          <p:nvPr/>
        </p:nvCxnSpPr>
        <p:spPr>
          <a:xfrm rot="10800000">
            <a:off x="5086350" y="3076884"/>
            <a:ext cx="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hart, bar chart&#10;&#10;Description automatically generated" id="472" name="Google Shape;47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096080"/>
            <a:ext cx="981403" cy="58609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2"/>
          <p:cNvSpPr txBox="1"/>
          <p:nvPr/>
        </p:nvSpPr>
        <p:spPr>
          <a:xfrm>
            <a:off x="1317671" y="4649537"/>
            <a:ext cx="2144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2"/>
          <p:cNvSpPr txBox="1"/>
          <p:nvPr/>
        </p:nvSpPr>
        <p:spPr>
          <a:xfrm>
            <a:off x="6761348" y="1155750"/>
            <a:ext cx="2053200" cy="201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do it: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“Learn” a query vector q and use attention calculation, with embedding vectors as keys (and values)!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(see upcoming assignment!)</a:t>
            </a:r>
            <a:endParaRPr sz="700"/>
          </a:p>
        </p:txBody>
      </p:sp>
      <p:cxnSp>
        <p:nvCxnSpPr>
          <p:cNvPr id="475" name="Google Shape;475;p72"/>
          <p:cNvCxnSpPr>
            <a:stCxn id="476" idx="1"/>
          </p:cNvCxnSpPr>
          <p:nvPr/>
        </p:nvCxnSpPr>
        <p:spPr>
          <a:xfrm flipH="1">
            <a:off x="6417925" y="3557500"/>
            <a:ext cx="1009200" cy="417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77" name="Google Shape;477;p72"/>
          <p:cNvSpPr/>
          <p:nvPr/>
        </p:nvSpPr>
        <p:spPr>
          <a:xfrm>
            <a:off x="2262508" y="2878908"/>
            <a:ext cx="2053200" cy="967500"/>
          </a:xfrm>
          <a:prstGeom prst="rect">
            <a:avLst/>
          </a:prstGeom>
          <a:solidFill>
            <a:srgbClr val="FFFFFF">
              <a:alpha val="653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2"/>
          <p:cNvSpPr/>
          <p:nvPr/>
        </p:nvSpPr>
        <p:spPr>
          <a:xfrm>
            <a:off x="4336350" y="3247900"/>
            <a:ext cx="451200" cy="300300"/>
          </a:xfrm>
          <a:prstGeom prst="rect">
            <a:avLst/>
          </a:prstGeom>
          <a:solidFill>
            <a:srgbClr val="FFFFFF">
              <a:alpha val="653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2"/>
          <p:cNvSpPr txBox="1"/>
          <p:nvPr/>
        </p:nvSpPr>
        <p:spPr>
          <a:xfrm>
            <a:off x="3333250" y="4061050"/>
            <a:ext cx="8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</a:t>
            </a:r>
            <a:r>
              <a:rPr baseline="-25000" lang="en" sz="800"/>
              <a:t>1</a:t>
            </a:r>
            <a:endParaRPr baseline="-25000" sz="800"/>
          </a:p>
        </p:txBody>
      </p:sp>
      <p:sp>
        <p:nvSpPr>
          <p:cNvPr id="480" name="Google Shape;480;p72"/>
          <p:cNvSpPr txBox="1"/>
          <p:nvPr/>
        </p:nvSpPr>
        <p:spPr>
          <a:xfrm>
            <a:off x="4216784" y="4061050"/>
            <a:ext cx="8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</a:t>
            </a:r>
            <a:r>
              <a:rPr baseline="-25000" lang="en" sz="800"/>
              <a:t>2</a:t>
            </a:r>
            <a:endParaRPr baseline="-25000" sz="800"/>
          </a:p>
        </p:txBody>
      </p:sp>
      <p:sp>
        <p:nvSpPr>
          <p:cNvPr id="481" name="Google Shape;481;p72"/>
          <p:cNvSpPr txBox="1"/>
          <p:nvPr/>
        </p:nvSpPr>
        <p:spPr>
          <a:xfrm>
            <a:off x="5162050" y="4061050"/>
            <a:ext cx="8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</a:t>
            </a:r>
            <a:r>
              <a:rPr baseline="-25000" lang="en" sz="800"/>
              <a:t>…</a:t>
            </a:r>
            <a:endParaRPr baseline="-25000" sz="800"/>
          </a:p>
        </p:txBody>
      </p:sp>
      <p:sp>
        <p:nvSpPr>
          <p:cNvPr id="482" name="Google Shape;482;p72"/>
          <p:cNvSpPr txBox="1"/>
          <p:nvPr/>
        </p:nvSpPr>
        <p:spPr>
          <a:xfrm>
            <a:off x="5543050" y="4061050"/>
            <a:ext cx="83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k</a:t>
            </a:r>
            <a:r>
              <a:rPr baseline="-25000" lang="en" sz="800"/>
              <a:t>n</a:t>
            </a:r>
            <a:endParaRPr baseline="-25000" sz="800"/>
          </a:p>
        </p:txBody>
      </p:sp>
      <p:sp>
        <p:nvSpPr>
          <p:cNvPr id="476" name="Google Shape;476;p72"/>
          <p:cNvSpPr txBox="1"/>
          <p:nvPr/>
        </p:nvSpPr>
        <p:spPr>
          <a:xfrm>
            <a:off x="7427125" y="3403600"/>
            <a:ext cx="4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</a:t>
            </a:r>
            <a:endParaRPr baseline="-25000" sz="800"/>
          </a:p>
        </p:txBody>
      </p:sp>
      <p:cxnSp>
        <p:nvCxnSpPr>
          <p:cNvPr id="483" name="Google Shape;483;p72"/>
          <p:cNvCxnSpPr>
            <a:stCxn id="476" idx="1"/>
          </p:cNvCxnSpPr>
          <p:nvPr/>
        </p:nvCxnSpPr>
        <p:spPr>
          <a:xfrm flipH="1">
            <a:off x="5158525" y="3557500"/>
            <a:ext cx="2268600" cy="432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72"/>
          <p:cNvCxnSpPr>
            <a:stCxn id="476" idx="1"/>
          </p:cNvCxnSpPr>
          <p:nvPr/>
        </p:nvCxnSpPr>
        <p:spPr>
          <a:xfrm flipH="1">
            <a:off x="4411825" y="3557500"/>
            <a:ext cx="3015300" cy="4095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/>
          <p:nvPr/>
        </p:nvSpPr>
        <p:spPr>
          <a:xfrm>
            <a:off x="2232750" y="3469600"/>
            <a:ext cx="489600" cy="7887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DAN</a:t>
            </a:r>
            <a:endParaRPr/>
          </a:p>
        </p:txBody>
      </p:sp>
      <p:grpSp>
        <p:nvGrpSpPr>
          <p:cNvPr id="491" name="Google Shape;491;p73"/>
          <p:cNvGrpSpPr/>
          <p:nvPr/>
        </p:nvGrpSpPr>
        <p:grpSpPr>
          <a:xfrm>
            <a:off x="1390563" y="3249767"/>
            <a:ext cx="613420" cy="276770"/>
            <a:chOff x="769775" y="2822500"/>
            <a:chExt cx="489600" cy="221700"/>
          </a:xfrm>
        </p:grpSpPr>
        <p:sp>
          <p:nvSpPr>
            <p:cNvPr id="492" name="Google Shape;492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73"/>
          <p:cNvGrpSpPr/>
          <p:nvPr/>
        </p:nvGrpSpPr>
        <p:grpSpPr>
          <a:xfrm>
            <a:off x="5840218" y="3619695"/>
            <a:ext cx="489600" cy="221700"/>
            <a:chOff x="4112325" y="2839800"/>
            <a:chExt cx="489600" cy="221700"/>
          </a:xfrm>
        </p:grpSpPr>
        <p:sp>
          <p:nvSpPr>
            <p:cNvPr id="495" name="Google Shape;495;p73"/>
            <p:cNvSpPr/>
            <p:nvPr/>
          </p:nvSpPr>
          <p:spPr>
            <a:xfrm>
              <a:off x="41123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3"/>
            <p:cNvSpPr/>
            <p:nvPr/>
          </p:nvSpPr>
          <p:spPr>
            <a:xfrm>
              <a:off x="43571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73"/>
          <p:cNvSpPr/>
          <p:nvPr/>
        </p:nvSpPr>
        <p:spPr>
          <a:xfrm>
            <a:off x="6714100" y="3032950"/>
            <a:ext cx="1610100" cy="1912500"/>
          </a:xfrm>
          <a:prstGeom prst="roundRect">
            <a:avLst>
              <a:gd fmla="val 16667" name="adj"/>
            </a:avLst>
          </a:prstGeom>
          <a:solidFill>
            <a:srgbClr val="B6D7A8">
              <a:alpha val="1216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73"/>
          <p:cNvGrpSpPr/>
          <p:nvPr/>
        </p:nvGrpSpPr>
        <p:grpSpPr>
          <a:xfrm>
            <a:off x="7731520" y="4013582"/>
            <a:ext cx="528572" cy="260897"/>
            <a:chOff x="6546825" y="3578904"/>
            <a:chExt cx="489600" cy="221700"/>
          </a:xfrm>
        </p:grpSpPr>
        <p:sp>
          <p:nvSpPr>
            <p:cNvPr id="499" name="Google Shape;499;p73"/>
            <p:cNvSpPr/>
            <p:nvPr/>
          </p:nvSpPr>
          <p:spPr>
            <a:xfrm>
              <a:off x="65468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3"/>
            <p:cNvSpPr/>
            <p:nvPr/>
          </p:nvSpPr>
          <p:spPr>
            <a:xfrm>
              <a:off x="67916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73"/>
          <p:cNvGrpSpPr/>
          <p:nvPr/>
        </p:nvGrpSpPr>
        <p:grpSpPr>
          <a:xfrm>
            <a:off x="6912012" y="3065660"/>
            <a:ext cx="743305" cy="926362"/>
            <a:chOff x="7335650" y="2665438"/>
            <a:chExt cx="688500" cy="787187"/>
          </a:xfrm>
        </p:grpSpPr>
        <p:sp>
          <p:nvSpPr>
            <p:cNvPr id="502" name="Google Shape;502;p73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" name="Google Shape;503;p73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504" name="Google Shape;504;p73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73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73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73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08" name="Google Shape;508;p73"/>
          <p:cNvSpPr txBox="1"/>
          <p:nvPr/>
        </p:nvSpPr>
        <p:spPr>
          <a:xfrm>
            <a:off x="7308313" y="3147726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9" name="Google Shape;509;p73"/>
          <p:cNvSpPr txBox="1"/>
          <p:nvPr/>
        </p:nvSpPr>
        <p:spPr>
          <a:xfrm>
            <a:off x="7890200" y="4232525"/>
            <a:ext cx="410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0" name="Google Shape;510;p73"/>
          <p:cNvGrpSpPr/>
          <p:nvPr/>
        </p:nvGrpSpPr>
        <p:grpSpPr>
          <a:xfrm>
            <a:off x="6965033" y="4477217"/>
            <a:ext cx="509087" cy="262188"/>
            <a:chOff x="6942288" y="3918851"/>
            <a:chExt cx="509087" cy="262188"/>
          </a:xfrm>
        </p:grpSpPr>
        <p:sp>
          <p:nvSpPr>
            <p:cNvPr id="511" name="Google Shape;511;p73"/>
            <p:cNvSpPr/>
            <p:nvPr/>
          </p:nvSpPr>
          <p:spPr>
            <a:xfrm>
              <a:off x="6942288" y="39188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3"/>
            <p:cNvSpPr/>
            <p:nvPr/>
          </p:nvSpPr>
          <p:spPr>
            <a:xfrm>
              <a:off x="7206575" y="39200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73"/>
          <p:cNvSpPr txBox="1"/>
          <p:nvPr/>
        </p:nvSpPr>
        <p:spPr>
          <a:xfrm>
            <a:off x="6495927" y="34695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73"/>
          <p:cNvSpPr txBox="1"/>
          <p:nvPr/>
        </p:nvSpPr>
        <p:spPr>
          <a:xfrm>
            <a:off x="6964857" y="4277531"/>
            <a:ext cx="528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5" name="Google Shape;515;p73"/>
          <p:cNvGrpSpPr/>
          <p:nvPr/>
        </p:nvGrpSpPr>
        <p:grpSpPr>
          <a:xfrm>
            <a:off x="8482883" y="3580045"/>
            <a:ext cx="514276" cy="221700"/>
            <a:chOff x="6546825" y="3449400"/>
            <a:chExt cx="489600" cy="221700"/>
          </a:xfrm>
        </p:grpSpPr>
        <p:sp>
          <p:nvSpPr>
            <p:cNvPr id="516" name="Google Shape;516;p73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73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73"/>
          <p:cNvSpPr txBox="1"/>
          <p:nvPr/>
        </p:nvSpPr>
        <p:spPr>
          <a:xfrm>
            <a:off x="8580213" y="373812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73"/>
          <p:cNvSpPr/>
          <p:nvPr/>
        </p:nvSpPr>
        <p:spPr>
          <a:xfrm>
            <a:off x="7734850" y="3513912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3"/>
          <p:cNvSpPr txBox="1"/>
          <p:nvPr/>
        </p:nvSpPr>
        <p:spPr>
          <a:xfrm>
            <a:off x="6912527" y="476618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1" name="Google Shape;521;p73"/>
          <p:cNvGrpSpPr/>
          <p:nvPr/>
        </p:nvGrpSpPr>
        <p:grpSpPr>
          <a:xfrm>
            <a:off x="1390563" y="3517467"/>
            <a:ext cx="613420" cy="276770"/>
            <a:chOff x="769775" y="2822500"/>
            <a:chExt cx="489600" cy="221700"/>
          </a:xfrm>
        </p:grpSpPr>
        <p:sp>
          <p:nvSpPr>
            <p:cNvPr id="522" name="Google Shape;522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73"/>
          <p:cNvGrpSpPr/>
          <p:nvPr/>
        </p:nvGrpSpPr>
        <p:grpSpPr>
          <a:xfrm>
            <a:off x="1390563" y="3794250"/>
            <a:ext cx="613420" cy="276770"/>
            <a:chOff x="769775" y="2822500"/>
            <a:chExt cx="489600" cy="221700"/>
          </a:xfrm>
        </p:grpSpPr>
        <p:sp>
          <p:nvSpPr>
            <p:cNvPr id="525" name="Google Shape;525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73"/>
          <p:cNvGrpSpPr/>
          <p:nvPr/>
        </p:nvGrpSpPr>
        <p:grpSpPr>
          <a:xfrm>
            <a:off x="1390563" y="4071033"/>
            <a:ext cx="613420" cy="276770"/>
            <a:chOff x="769775" y="2822500"/>
            <a:chExt cx="489600" cy="221700"/>
          </a:xfrm>
        </p:grpSpPr>
        <p:sp>
          <p:nvSpPr>
            <p:cNvPr id="528" name="Google Shape;528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73"/>
          <p:cNvSpPr txBox="1"/>
          <p:nvPr/>
        </p:nvSpPr>
        <p:spPr>
          <a:xfrm>
            <a:off x="7375855" y="4077938"/>
            <a:ext cx="514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73"/>
          <p:cNvSpPr/>
          <p:nvPr/>
        </p:nvSpPr>
        <p:spPr>
          <a:xfrm>
            <a:off x="3169251" y="1092125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532" name="Google Shape;532;p73"/>
          <p:cNvGrpSpPr/>
          <p:nvPr/>
        </p:nvGrpSpPr>
        <p:grpSpPr>
          <a:xfrm>
            <a:off x="1390563" y="4338733"/>
            <a:ext cx="613420" cy="276770"/>
            <a:chOff x="769775" y="2822500"/>
            <a:chExt cx="489600" cy="221700"/>
          </a:xfrm>
        </p:grpSpPr>
        <p:sp>
          <p:nvSpPr>
            <p:cNvPr id="533" name="Google Shape;533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3"/>
          <p:cNvSpPr/>
          <p:nvPr/>
        </p:nvSpPr>
        <p:spPr>
          <a:xfrm>
            <a:off x="3169575" y="2142275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42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36" name="Google Shape;536;p73"/>
          <p:cNvSpPr/>
          <p:nvPr/>
        </p:nvSpPr>
        <p:spPr>
          <a:xfrm>
            <a:off x="3793950" y="3050525"/>
            <a:ext cx="1906800" cy="1839600"/>
          </a:xfrm>
          <a:prstGeom prst="roundRect">
            <a:avLst>
              <a:gd fmla="val 16667" name="adj"/>
            </a:avLst>
          </a:prstGeom>
          <a:solidFill>
            <a:srgbClr val="FFD966">
              <a:alpha val="1765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73"/>
          <p:cNvGrpSpPr/>
          <p:nvPr/>
        </p:nvGrpSpPr>
        <p:grpSpPr>
          <a:xfrm>
            <a:off x="4905022" y="4013584"/>
            <a:ext cx="489600" cy="221700"/>
            <a:chOff x="4761450" y="2839800"/>
            <a:chExt cx="489600" cy="221700"/>
          </a:xfrm>
        </p:grpSpPr>
        <p:sp>
          <p:nvSpPr>
            <p:cNvPr id="538" name="Google Shape;538;p73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73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73"/>
          <p:cNvSpPr/>
          <p:nvPr/>
        </p:nvSpPr>
        <p:spPr>
          <a:xfrm>
            <a:off x="4302787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3"/>
          <p:cNvSpPr/>
          <p:nvPr/>
        </p:nvSpPr>
        <p:spPr>
          <a:xfrm>
            <a:off x="4057987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3"/>
          <p:cNvSpPr/>
          <p:nvPr/>
        </p:nvSpPr>
        <p:spPr>
          <a:xfrm>
            <a:off x="4302787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73"/>
          <p:cNvSpPr/>
          <p:nvPr/>
        </p:nvSpPr>
        <p:spPr>
          <a:xfrm>
            <a:off x="4057987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3"/>
          <p:cNvSpPr/>
          <p:nvPr/>
        </p:nvSpPr>
        <p:spPr>
          <a:xfrm>
            <a:off x="4057987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3"/>
          <p:cNvSpPr txBox="1"/>
          <p:nvPr/>
        </p:nvSpPr>
        <p:spPr>
          <a:xfrm>
            <a:off x="4134187" y="314997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73"/>
          <p:cNvSpPr txBox="1"/>
          <p:nvPr/>
        </p:nvSpPr>
        <p:spPr>
          <a:xfrm>
            <a:off x="5116436" y="4192375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73"/>
          <p:cNvSpPr/>
          <p:nvPr/>
        </p:nvSpPr>
        <p:spPr>
          <a:xfrm>
            <a:off x="4302763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3"/>
          <p:cNvSpPr txBox="1"/>
          <p:nvPr/>
        </p:nvSpPr>
        <p:spPr>
          <a:xfrm>
            <a:off x="4088934" y="461281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p73"/>
          <p:cNvSpPr txBox="1"/>
          <p:nvPr/>
        </p:nvSpPr>
        <p:spPr>
          <a:xfrm>
            <a:off x="3585517" y="352910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73"/>
          <p:cNvSpPr txBox="1"/>
          <p:nvPr/>
        </p:nvSpPr>
        <p:spPr>
          <a:xfrm>
            <a:off x="4080927" y="403259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73"/>
          <p:cNvSpPr txBox="1"/>
          <p:nvPr/>
        </p:nvSpPr>
        <p:spPr>
          <a:xfrm>
            <a:off x="4458288" y="40326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73"/>
          <p:cNvSpPr txBox="1"/>
          <p:nvPr/>
        </p:nvSpPr>
        <p:spPr>
          <a:xfrm>
            <a:off x="4534837" y="3206916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73"/>
          <p:cNvSpPr/>
          <p:nvPr/>
        </p:nvSpPr>
        <p:spPr>
          <a:xfrm>
            <a:off x="5132475" y="3531237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4" name="Google Shape;554;p73"/>
          <p:cNvGrpSpPr/>
          <p:nvPr/>
        </p:nvGrpSpPr>
        <p:grpSpPr>
          <a:xfrm>
            <a:off x="6676409" y="454517"/>
            <a:ext cx="1794069" cy="1268131"/>
            <a:chOff x="7243419" y="599600"/>
            <a:chExt cx="1468863" cy="1268131"/>
          </a:xfrm>
        </p:grpSpPr>
        <p:sp>
          <p:nvSpPr>
            <p:cNvPr id="555" name="Google Shape;555;p73"/>
            <p:cNvSpPr/>
            <p:nvPr/>
          </p:nvSpPr>
          <p:spPr>
            <a:xfrm>
              <a:off x="7243427" y="5996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/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3"/>
            <p:cNvSpPr/>
            <p:nvPr/>
          </p:nvSpPr>
          <p:spPr>
            <a:xfrm>
              <a:off x="7243419" y="11819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/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3"/>
            <p:cNvSpPr/>
            <p:nvPr/>
          </p:nvSpPr>
          <p:spPr>
            <a:xfrm>
              <a:off x="8311182" y="734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/>
                <a:t>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3"/>
            <p:cNvSpPr/>
            <p:nvPr/>
          </p:nvSpPr>
          <p:spPr>
            <a:xfrm>
              <a:off x="8311125" y="1468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/>
                <a:t>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9" name="Google Shape;559;p73"/>
            <p:cNvCxnSpPr>
              <a:stCxn id="555" idx="6"/>
              <a:endCxn id="557" idx="2"/>
            </p:cNvCxnSpPr>
            <p:nvPr/>
          </p:nvCxnSpPr>
          <p:spPr>
            <a:xfrm>
              <a:off x="7644527" y="799100"/>
              <a:ext cx="666600" cy="1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60" name="Google Shape;560;p73"/>
            <p:cNvCxnSpPr>
              <a:stCxn id="555" idx="6"/>
              <a:endCxn id="558" idx="2"/>
            </p:cNvCxnSpPr>
            <p:nvPr/>
          </p:nvCxnSpPr>
          <p:spPr>
            <a:xfrm>
              <a:off x="7644527" y="799100"/>
              <a:ext cx="6666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61" name="Google Shape;561;p73"/>
            <p:cNvCxnSpPr>
              <a:stCxn id="556" idx="6"/>
              <a:endCxn id="557" idx="2"/>
            </p:cNvCxnSpPr>
            <p:nvPr/>
          </p:nvCxnSpPr>
          <p:spPr>
            <a:xfrm flipH="1" rot="10800000">
              <a:off x="7644519" y="933533"/>
              <a:ext cx="666600" cy="44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62" name="Google Shape;562;p73"/>
            <p:cNvCxnSpPr>
              <a:stCxn id="556" idx="6"/>
              <a:endCxn id="558" idx="2"/>
            </p:cNvCxnSpPr>
            <p:nvPr/>
          </p:nvCxnSpPr>
          <p:spPr>
            <a:xfrm>
              <a:off x="7644519" y="1381433"/>
              <a:ext cx="666600" cy="2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63" name="Google Shape;563;p73"/>
          <p:cNvSpPr txBox="1"/>
          <p:nvPr/>
        </p:nvSpPr>
        <p:spPr>
          <a:xfrm>
            <a:off x="3736988" y="2663175"/>
            <a:ext cx="2261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dense hidden layer (D)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73"/>
          <p:cNvSpPr txBox="1"/>
          <p:nvPr/>
        </p:nvSpPr>
        <p:spPr>
          <a:xfrm>
            <a:off x="6714100" y="2654900"/>
            <a:ext cx="1974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output layer (Q)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p73"/>
          <p:cNvSpPr txBox="1"/>
          <p:nvPr/>
        </p:nvSpPr>
        <p:spPr>
          <a:xfrm>
            <a:off x="161550" y="3149425"/>
            <a:ext cx="900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73"/>
          <p:cNvSpPr txBox="1"/>
          <p:nvPr/>
        </p:nvSpPr>
        <p:spPr>
          <a:xfrm>
            <a:off x="1124050" y="2380823"/>
            <a:ext cx="1277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Word embeddings (X)</a:t>
            </a:r>
            <a:endParaRPr b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73"/>
          <p:cNvSpPr/>
          <p:nvPr/>
        </p:nvSpPr>
        <p:spPr>
          <a:xfrm>
            <a:off x="2706500" y="9340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68" name="Google Shape;568;p73"/>
          <p:cNvSpPr/>
          <p:nvPr/>
        </p:nvSpPr>
        <p:spPr>
          <a:xfrm>
            <a:off x="2706500" y="20008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4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69" name="Google Shape;569;p73"/>
          <p:cNvSpPr/>
          <p:nvPr/>
        </p:nvSpPr>
        <p:spPr>
          <a:xfrm>
            <a:off x="3163776" y="476850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70" name="Google Shape;570;p73"/>
          <p:cNvSpPr/>
          <p:nvPr/>
        </p:nvSpPr>
        <p:spPr>
          <a:xfrm>
            <a:off x="3163775" y="1621550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571" name="Google Shape;571;p73"/>
          <p:cNvGrpSpPr/>
          <p:nvPr/>
        </p:nvGrpSpPr>
        <p:grpSpPr>
          <a:xfrm>
            <a:off x="3000788" y="3592167"/>
            <a:ext cx="613420" cy="276770"/>
            <a:chOff x="769775" y="2822500"/>
            <a:chExt cx="489600" cy="221700"/>
          </a:xfrm>
        </p:grpSpPr>
        <p:sp>
          <p:nvSpPr>
            <p:cNvPr id="572" name="Google Shape;572;p73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3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4" name="Google Shape;574;p73"/>
          <p:cNvCxnSpPr/>
          <p:nvPr/>
        </p:nvCxnSpPr>
        <p:spPr>
          <a:xfrm flipH="1" rot="10800000">
            <a:off x="1841424" y="3730425"/>
            <a:ext cx="6885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73"/>
          <p:cNvCxnSpPr/>
          <p:nvPr/>
        </p:nvCxnSpPr>
        <p:spPr>
          <a:xfrm flipH="1" rot="10800000">
            <a:off x="1841424" y="3730623"/>
            <a:ext cx="688500" cy="4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73"/>
          <p:cNvCxnSpPr/>
          <p:nvPr/>
        </p:nvCxnSpPr>
        <p:spPr>
          <a:xfrm flipH="1" rot="10800000">
            <a:off x="1841424" y="3730437"/>
            <a:ext cx="688500" cy="2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73"/>
          <p:cNvCxnSpPr/>
          <p:nvPr/>
        </p:nvCxnSpPr>
        <p:spPr>
          <a:xfrm>
            <a:off x="1841424" y="3655852"/>
            <a:ext cx="688500" cy="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73"/>
          <p:cNvCxnSpPr/>
          <p:nvPr/>
        </p:nvCxnSpPr>
        <p:spPr>
          <a:xfrm>
            <a:off x="1841424" y="3388150"/>
            <a:ext cx="688500" cy="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73"/>
          <p:cNvSpPr txBox="1"/>
          <p:nvPr/>
        </p:nvSpPr>
        <p:spPr>
          <a:xfrm>
            <a:off x="2213000" y="2891775"/>
            <a:ext cx="10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averaging layer (A)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73"/>
          <p:cNvSpPr/>
          <p:nvPr/>
        </p:nvSpPr>
        <p:spPr>
          <a:xfrm>
            <a:off x="4687700" y="857850"/>
            <a:ext cx="561900" cy="399000"/>
          </a:xfrm>
          <a:prstGeom prst="flowChartConnector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81" name="Google Shape;581;p73"/>
          <p:cNvSpPr/>
          <p:nvPr/>
        </p:nvSpPr>
        <p:spPr>
          <a:xfrm>
            <a:off x="4992576" y="1162650"/>
            <a:ext cx="561600" cy="399000"/>
          </a:xfrm>
          <a:prstGeom prst="flowChartConnector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582" name="Google Shape;582;p73"/>
          <p:cNvCxnSpPr>
            <a:stCxn id="535" idx="6"/>
            <a:endCxn id="581" idx="2"/>
          </p:cNvCxnSpPr>
          <p:nvPr/>
        </p:nvCxnSpPr>
        <p:spPr>
          <a:xfrm flipH="1" rot="10800000">
            <a:off x="3731475" y="1362275"/>
            <a:ext cx="1261200" cy="9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73"/>
          <p:cNvCxnSpPr>
            <a:stCxn id="570" idx="6"/>
            <a:endCxn id="581" idx="2"/>
          </p:cNvCxnSpPr>
          <p:nvPr/>
        </p:nvCxnSpPr>
        <p:spPr>
          <a:xfrm flipH="1" rot="10800000">
            <a:off x="3725375" y="1362050"/>
            <a:ext cx="1267200" cy="4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73"/>
          <p:cNvCxnSpPr>
            <a:stCxn id="531" idx="6"/>
            <a:endCxn id="581" idx="2"/>
          </p:cNvCxnSpPr>
          <p:nvPr/>
        </p:nvCxnSpPr>
        <p:spPr>
          <a:xfrm>
            <a:off x="3730851" y="1291625"/>
            <a:ext cx="1261800" cy="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73"/>
          <p:cNvCxnSpPr>
            <a:stCxn id="569" idx="6"/>
            <a:endCxn id="581" idx="2"/>
          </p:cNvCxnSpPr>
          <p:nvPr/>
        </p:nvCxnSpPr>
        <p:spPr>
          <a:xfrm>
            <a:off x="3725376" y="676350"/>
            <a:ext cx="12672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73"/>
          <p:cNvSpPr/>
          <p:nvPr/>
        </p:nvSpPr>
        <p:spPr>
          <a:xfrm>
            <a:off x="2706500" y="3244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587" name="Google Shape;587;p73"/>
          <p:cNvSpPr/>
          <p:nvPr/>
        </p:nvSpPr>
        <p:spPr>
          <a:xfrm>
            <a:off x="2706500" y="14674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588" name="Google Shape;588;p73"/>
          <p:cNvCxnSpPr>
            <a:stCxn id="586" idx="6"/>
            <a:endCxn id="580" idx="2"/>
          </p:cNvCxnSpPr>
          <p:nvPr/>
        </p:nvCxnSpPr>
        <p:spPr>
          <a:xfrm>
            <a:off x="3268400" y="523950"/>
            <a:ext cx="14193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73"/>
          <p:cNvCxnSpPr>
            <a:stCxn id="567" idx="6"/>
            <a:endCxn id="580" idx="2"/>
          </p:cNvCxnSpPr>
          <p:nvPr/>
        </p:nvCxnSpPr>
        <p:spPr>
          <a:xfrm flipH="1" rot="10800000">
            <a:off x="3268400" y="1057350"/>
            <a:ext cx="14193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73"/>
          <p:cNvCxnSpPr>
            <a:stCxn id="587" idx="6"/>
            <a:endCxn id="580" idx="2"/>
          </p:cNvCxnSpPr>
          <p:nvPr/>
        </p:nvCxnSpPr>
        <p:spPr>
          <a:xfrm flipH="1" rot="10800000">
            <a:off x="3268400" y="1057350"/>
            <a:ext cx="14193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73"/>
          <p:cNvCxnSpPr>
            <a:stCxn id="568" idx="6"/>
            <a:endCxn id="580" idx="2"/>
          </p:cNvCxnSpPr>
          <p:nvPr/>
        </p:nvCxnSpPr>
        <p:spPr>
          <a:xfrm flipH="1" rot="10800000">
            <a:off x="3268400" y="1057350"/>
            <a:ext cx="14193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73"/>
          <p:cNvCxnSpPr>
            <a:stCxn id="580" idx="6"/>
            <a:endCxn id="555" idx="2"/>
          </p:cNvCxnSpPr>
          <p:nvPr/>
        </p:nvCxnSpPr>
        <p:spPr>
          <a:xfrm flipH="1" rot="10800000">
            <a:off x="5249600" y="654150"/>
            <a:ext cx="142680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73"/>
          <p:cNvCxnSpPr>
            <a:stCxn id="580" idx="6"/>
            <a:endCxn id="556" idx="2"/>
          </p:cNvCxnSpPr>
          <p:nvPr/>
        </p:nvCxnSpPr>
        <p:spPr>
          <a:xfrm>
            <a:off x="5249600" y="1057350"/>
            <a:ext cx="14268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73"/>
          <p:cNvCxnSpPr>
            <a:stCxn id="581" idx="6"/>
            <a:endCxn id="555" idx="2"/>
          </p:cNvCxnSpPr>
          <p:nvPr/>
        </p:nvCxnSpPr>
        <p:spPr>
          <a:xfrm flipH="1" rot="10800000">
            <a:off x="5554176" y="654150"/>
            <a:ext cx="11223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73"/>
          <p:cNvCxnSpPr>
            <a:stCxn id="581" idx="6"/>
            <a:endCxn id="556" idx="2"/>
          </p:cNvCxnSpPr>
          <p:nvPr/>
        </p:nvCxnSpPr>
        <p:spPr>
          <a:xfrm flipH="1" rot="10800000">
            <a:off x="5554176" y="1236450"/>
            <a:ext cx="11223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73"/>
          <p:cNvCxnSpPr/>
          <p:nvPr/>
        </p:nvCxnSpPr>
        <p:spPr>
          <a:xfrm flipH="1" rot="10800000">
            <a:off x="1057275" y="33840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73"/>
          <p:cNvCxnSpPr/>
          <p:nvPr/>
        </p:nvCxnSpPr>
        <p:spPr>
          <a:xfrm flipH="1" rot="10800000">
            <a:off x="1057275" y="3659338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73"/>
          <p:cNvCxnSpPr/>
          <p:nvPr/>
        </p:nvCxnSpPr>
        <p:spPr>
          <a:xfrm flipH="1" rot="10800000">
            <a:off x="1057275" y="392557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73"/>
          <p:cNvCxnSpPr/>
          <p:nvPr/>
        </p:nvCxnSpPr>
        <p:spPr>
          <a:xfrm flipH="1" rot="10800000">
            <a:off x="1057275" y="420382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73"/>
          <p:cNvCxnSpPr/>
          <p:nvPr/>
        </p:nvCxnSpPr>
        <p:spPr>
          <a:xfrm flipH="1" rot="10800000">
            <a:off x="1057275" y="44911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73"/>
          <p:cNvSpPr/>
          <p:nvPr/>
        </p:nvSpPr>
        <p:spPr>
          <a:xfrm>
            <a:off x="6676409" y="1646450"/>
            <a:ext cx="489900" cy="399000"/>
          </a:xfrm>
          <a:prstGeom prst="flowChartConnector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/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73"/>
          <p:cNvCxnSpPr>
            <a:stCxn id="581" idx="6"/>
            <a:endCxn id="601" idx="2"/>
          </p:cNvCxnSpPr>
          <p:nvPr/>
        </p:nvCxnSpPr>
        <p:spPr>
          <a:xfrm>
            <a:off x="5554176" y="1362150"/>
            <a:ext cx="11223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73"/>
          <p:cNvCxnSpPr>
            <a:stCxn id="601" idx="6"/>
            <a:endCxn id="557" idx="2"/>
          </p:cNvCxnSpPr>
          <p:nvPr/>
        </p:nvCxnSpPr>
        <p:spPr>
          <a:xfrm flipH="1" rot="10800000">
            <a:off x="7166309" y="788450"/>
            <a:ext cx="814200" cy="10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73"/>
          <p:cNvCxnSpPr>
            <a:stCxn id="601" idx="6"/>
            <a:endCxn id="558" idx="2"/>
          </p:cNvCxnSpPr>
          <p:nvPr/>
        </p:nvCxnSpPr>
        <p:spPr>
          <a:xfrm flipH="1" rot="10800000">
            <a:off x="7166309" y="1523150"/>
            <a:ext cx="8142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73"/>
          <p:cNvCxnSpPr>
            <a:stCxn id="580" idx="6"/>
            <a:endCxn id="601" idx="2"/>
          </p:cNvCxnSpPr>
          <p:nvPr/>
        </p:nvCxnSpPr>
        <p:spPr>
          <a:xfrm>
            <a:off x="5249600" y="1057350"/>
            <a:ext cx="14268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73"/>
          <p:cNvSpPr/>
          <p:nvPr/>
        </p:nvSpPr>
        <p:spPr>
          <a:xfrm>
            <a:off x="4546812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4546812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3"/>
          <p:cNvSpPr/>
          <p:nvPr/>
        </p:nvSpPr>
        <p:spPr>
          <a:xfrm>
            <a:off x="4547563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3"/>
          <p:cNvSpPr/>
          <p:nvPr/>
        </p:nvSpPr>
        <p:spPr>
          <a:xfrm>
            <a:off x="5396935" y="4013584"/>
            <a:ext cx="244800" cy="22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3"/>
          <p:cNvSpPr/>
          <p:nvPr/>
        </p:nvSpPr>
        <p:spPr>
          <a:xfrm>
            <a:off x="6329818" y="3619695"/>
            <a:ext cx="244800" cy="22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73"/>
          <p:cNvCxnSpPr>
            <a:stCxn id="489" idx="3"/>
            <a:endCxn id="572" idx="1"/>
          </p:cNvCxnSpPr>
          <p:nvPr/>
        </p:nvCxnSpPr>
        <p:spPr>
          <a:xfrm flipH="1" rot="10800000">
            <a:off x="2722350" y="3730450"/>
            <a:ext cx="278400" cy="1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73"/>
          <p:cNvSpPr/>
          <p:nvPr/>
        </p:nvSpPr>
        <p:spPr>
          <a:xfrm>
            <a:off x="6964855" y="3993856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73"/>
          <p:cNvSpPr/>
          <p:nvPr/>
        </p:nvSpPr>
        <p:spPr>
          <a:xfrm>
            <a:off x="7229230" y="3993865"/>
            <a:ext cx="2643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/>
          <p:nvPr/>
        </p:nvSpPr>
        <p:spPr>
          <a:xfrm>
            <a:off x="1899750" y="2626275"/>
            <a:ext cx="1426800" cy="21438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WAN</a:t>
            </a:r>
            <a:endParaRPr/>
          </a:p>
        </p:txBody>
      </p:sp>
      <p:grpSp>
        <p:nvGrpSpPr>
          <p:cNvPr id="620" name="Google Shape;620;p74"/>
          <p:cNvGrpSpPr/>
          <p:nvPr/>
        </p:nvGrpSpPr>
        <p:grpSpPr>
          <a:xfrm>
            <a:off x="857163" y="2182967"/>
            <a:ext cx="613420" cy="276770"/>
            <a:chOff x="769775" y="2822500"/>
            <a:chExt cx="489600" cy="221700"/>
          </a:xfrm>
        </p:grpSpPr>
        <p:sp>
          <p:nvSpPr>
            <p:cNvPr id="621" name="Google Shape;621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74"/>
          <p:cNvGrpSpPr/>
          <p:nvPr/>
        </p:nvGrpSpPr>
        <p:grpSpPr>
          <a:xfrm>
            <a:off x="6068818" y="3619695"/>
            <a:ext cx="489600" cy="221700"/>
            <a:chOff x="4112325" y="2839800"/>
            <a:chExt cx="489600" cy="221700"/>
          </a:xfrm>
        </p:grpSpPr>
        <p:sp>
          <p:nvSpPr>
            <p:cNvPr id="624" name="Google Shape;624;p74"/>
            <p:cNvSpPr/>
            <p:nvPr/>
          </p:nvSpPr>
          <p:spPr>
            <a:xfrm>
              <a:off x="41123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4"/>
            <p:cNvSpPr/>
            <p:nvPr/>
          </p:nvSpPr>
          <p:spPr>
            <a:xfrm>
              <a:off x="43571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74"/>
          <p:cNvSpPr/>
          <p:nvPr/>
        </p:nvSpPr>
        <p:spPr>
          <a:xfrm>
            <a:off x="6876100" y="3014075"/>
            <a:ext cx="1610100" cy="1912500"/>
          </a:xfrm>
          <a:prstGeom prst="roundRect">
            <a:avLst>
              <a:gd fmla="val 16667" name="adj"/>
            </a:avLst>
          </a:prstGeom>
          <a:solidFill>
            <a:srgbClr val="B6D7A8">
              <a:alpha val="1216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74"/>
          <p:cNvGrpSpPr/>
          <p:nvPr/>
        </p:nvGrpSpPr>
        <p:grpSpPr>
          <a:xfrm>
            <a:off x="7902970" y="4137357"/>
            <a:ext cx="528572" cy="260897"/>
            <a:chOff x="6546825" y="3578904"/>
            <a:chExt cx="489600" cy="221700"/>
          </a:xfrm>
        </p:grpSpPr>
        <p:sp>
          <p:nvSpPr>
            <p:cNvPr id="628" name="Google Shape;628;p74"/>
            <p:cNvSpPr/>
            <p:nvPr/>
          </p:nvSpPr>
          <p:spPr>
            <a:xfrm>
              <a:off x="65468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4"/>
            <p:cNvSpPr/>
            <p:nvPr/>
          </p:nvSpPr>
          <p:spPr>
            <a:xfrm>
              <a:off x="67916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74"/>
          <p:cNvGrpSpPr/>
          <p:nvPr/>
        </p:nvGrpSpPr>
        <p:grpSpPr>
          <a:xfrm>
            <a:off x="7064412" y="3065660"/>
            <a:ext cx="743305" cy="926362"/>
            <a:chOff x="7335650" y="2665438"/>
            <a:chExt cx="688500" cy="787187"/>
          </a:xfrm>
        </p:grpSpPr>
        <p:sp>
          <p:nvSpPr>
            <p:cNvPr id="631" name="Google Shape;631;p74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2" name="Google Shape;632;p74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633" name="Google Shape;633;p74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74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74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74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637" name="Google Shape;637;p74"/>
          <p:cNvSpPr txBox="1"/>
          <p:nvPr/>
        </p:nvSpPr>
        <p:spPr>
          <a:xfrm>
            <a:off x="7460713" y="3147726"/>
            <a:ext cx="1232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74"/>
          <p:cNvSpPr txBox="1"/>
          <p:nvPr/>
        </p:nvSpPr>
        <p:spPr>
          <a:xfrm>
            <a:off x="8057725" y="4400950"/>
            <a:ext cx="410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9" name="Google Shape;639;p74"/>
          <p:cNvGrpSpPr/>
          <p:nvPr/>
        </p:nvGrpSpPr>
        <p:grpSpPr>
          <a:xfrm>
            <a:off x="7172658" y="4456454"/>
            <a:ext cx="509087" cy="262188"/>
            <a:chOff x="6942288" y="3918851"/>
            <a:chExt cx="509087" cy="262188"/>
          </a:xfrm>
        </p:grpSpPr>
        <p:sp>
          <p:nvSpPr>
            <p:cNvPr id="640" name="Google Shape;640;p74"/>
            <p:cNvSpPr/>
            <p:nvPr/>
          </p:nvSpPr>
          <p:spPr>
            <a:xfrm>
              <a:off x="6942288" y="39188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74"/>
            <p:cNvSpPr/>
            <p:nvPr/>
          </p:nvSpPr>
          <p:spPr>
            <a:xfrm>
              <a:off x="7206575" y="39200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74"/>
          <p:cNvSpPr txBox="1"/>
          <p:nvPr/>
        </p:nvSpPr>
        <p:spPr>
          <a:xfrm>
            <a:off x="6648327" y="34695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74"/>
          <p:cNvSpPr txBox="1"/>
          <p:nvPr/>
        </p:nvSpPr>
        <p:spPr>
          <a:xfrm>
            <a:off x="7075477" y="428095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4" name="Google Shape;644;p74"/>
          <p:cNvGrpSpPr/>
          <p:nvPr/>
        </p:nvGrpSpPr>
        <p:grpSpPr>
          <a:xfrm>
            <a:off x="8559083" y="3580045"/>
            <a:ext cx="514276" cy="221700"/>
            <a:chOff x="6546825" y="3449400"/>
            <a:chExt cx="489600" cy="221700"/>
          </a:xfrm>
        </p:grpSpPr>
        <p:sp>
          <p:nvSpPr>
            <p:cNvPr id="645" name="Google Shape;645;p74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4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74"/>
          <p:cNvSpPr/>
          <p:nvPr/>
        </p:nvSpPr>
        <p:spPr>
          <a:xfrm>
            <a:off x="7887250" y="3513912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4"/>
          <p:cNvSpPr txBox="1"/>
          <p:nvPr/>
        </p:nvSpPr>
        <p:spPr>
          <a:xfrm>
            <a:off x="7043159" y="472709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49" name="Google Shape;649;p74"/>
          <p:cNvGrpSpPr/>
          <p:nvPr/>
        </p:nvGrpSpPr>
        <p:grpSpPr>
          <a:xfrm>
            <a:off x="857163" y="2450667"/>
            <a:ext cx="613420" cy="276770"/>
            <a:chOff x="769775" y="2822500"/>
            <a:chExt cx="489600" cy="221700"/>
          </a:xfrm>
        </p:grpSpPr>
        <p:sp>
          <p:nvSpPr>
            <p:cNvPr id="650" name="Google Shape;650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74"/>
          <p:cNvGrpSpPr/>
          <p:nvPr/>
        </p:nvGrpSpPr>
        <p:grpSpPr>
          <a:xfrm>
            <a:off x="857163" y="2727450"/>
            <a:ext cx="613420" cy="276770"/>
            <a:chOff x="769775" y="2822500"/>
            <a:chExt cx="489600" cy="221700"/>
          </a:xfrm>
        </p:grpSpPr>
        <p:sp>
          <p:nvSpPr>
            <p:cNvPr id="653" name="Google Shape;653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p74"/>
          <p:cNvGrpSpPr/>
          <p:nvPr/>
        </p:nvGrpSpPr>
        <p:grpSpPr>
          <a:xfrm>
            <a:off x="857163" y="3004233"/>
            <a:ext cx="613420" cy="276770"/>
            <a:chOff x="769775" y="2822500"/>
            <a:chExt cx="489600" cy="221700"/>
          </a:xfrm>
        </p:grpSpPr>
        <p:sp>
          <p:nvSpPr>
            <p:cNvPr id="656" name="Google Shape;656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74"/>
          <p:cNvSpPr txBox="1"/>
          <p:nvPr/>
        </p:nvSpPr>
        <p:spPr>
          <a:xfrm>
            <a:off x="7430663" y="41892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74"/>
          <p:cNvSpPr/>
          <p:nvPr/>
        </p:nvSpPr>
        <p:spPr>
          <a:xfrm>
            <a:off x="3778851" y="1015925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60" name="Google Shape;660;p74"/>
          <p:cNvGrpSpPr/>
          <p:nvPr/>
        </p:nvGrpSpPr>
        <p:grpSpPr>
          <a:xfrm>
            <a:off x="857163" y="3271933"/>
            <a:ext cx="613420" cy="276770"/>
            <a:chOff x="769775" y="2822500"/>
            <a:chExt cx="489600" cy="221700"/>
          </a:xfrm>
        </p:grpSpPr>
        <p:sp>
          <p:nvSpPr>
            <p:cNvPr id="661" name="Google Shape;661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74"/>
          <p:cNvSpPr/>
          <p:nvPr/>
        </p:nvSpPr>
        <p:spPr>
          <a:xfrm>
            <a:off x="4098750" y="3050525"/>
            <a:ext cx="1906800" cy="1839600"/>
          </a:xfrm>
          <a:prstGeom prst="roundRect">
            <a:avLst>
              <a:gd fmla="val 16667" name="adj"/>
            </a:avLst>
          </a:prstGeom>
          <a:solidFill>
            <a:srgbClr val="FFD966">
              <a:alpha val="1765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74"/>
          <p:cNvGrpSpPr/>
          <p:nvPr/>
        </p:nvGrpSpPr>
        <p:grpSpPr>
          <a:xfrm>
            <a:off x="5209822" y="4013584"/>
            <a:ext cx="489600" cy="221700"/>
            <a:chOff x="4761450" y="2839800"/>
            <a:chExt cx="489600" cy="221700"/>
          </a:xfrm>
        </p:grpSpPr>
        <p:sp>
          <p:nvSpPr>
            <p:cNvPr id="665" name="Google Shape;665;p74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4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74"/>
          <p:cNvSpPr/>
          <p:nvPr/>
        </p:nvSpPr>
        <p:spPr>
          <a:xfrm>
            <a:off x="4607587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4"/>
          <p:cNvSpPr/>
          <p:nvPr/>
        </p:nvSpPr>
        <p:spPr>
          <a:xfrm>
            <a:off x="4362787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4"/>
          <p:cNvSpPr/>
          <p:nvPr/>
        </p:nvSpPr>
        <p:spPr>
          <a:xfrm>
            <a:off x="4607587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4"/>
          <p:cNvSpPr/>
          <p:nvPr/>
        </p:nvSpPr>
        <p:spPr>
          <a:xfrm>
            <a:off x="4362787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74"/>
          <p:cNvSpPr/>
          <p:nvPr/>
        </p:nvSpPr>
        <p:spPr>
          <a:xfrm>
            <a:off x="4362787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74"/>
          <p:cNvSpPr txBox="1"/>
          <p:nvPr/>
        </p:nvSpPr>
        <p:spPr>
          <a:xfrm>
            <a:off x="4438987" y="314997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74"/>
          <p:cNvSpPr txBox="1"/>
          <p:nvPr/>
        </p:nvSpPr>
        <p:spPr>
          <a:xfrm>
            <a:off x="5421236" y="4192375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74"/>
          <p:cNvSpPr/>
          <p:nvPr/>
        </p:nvSpPr>
        <p:spPr>
          <a:xfrm>
            <a:off x="4607563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4"/>
          <p:cNvSpPr txBox="1"/>
          <p:nvPr/>
        </p:nvSpPr>
        <p:spPr>
          <a:xfrm>
            <a:off x="4393734" y="461281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74"/>
          <p:cNvSpPr txBox="1"/>
          <p:nvPr/>
        </p:nvSpPr>
        <p:spPr>
          <a:xfrm>
            <a:off x="3890317" y="352910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4385727" y="403259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74"/>
          <p:cNvSpPr txBox="1"/>
          <p:nvPr/>
        </p:nvSpPr>
        <p:spPr>
          <a:xfrm>
            <a:off x="4763088" y="40326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74"/>
          <p:cNvSpPr txBox="1"/>
          <p:nvPr/>
        </p:nvSpPr>
        <p:spPr>
          <a:xfrm>
            <a:off x="4839637" y="3206916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74"/>
          <p:cNvSpPr/>
          <p:nvPr/>
        </p:nvSpPr>
        <p:spPr>
          <a:xfrm>
            <a:off x="5437275" y="3531237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74"/>
          <p:cNvGrpSpPr/>
          <p:nvPr/>
        </p:nvGrpSpPr>
        <p:grpSpPr>
          <a:xfrm>
            <a:off x="6905009" y="454517"/>
            <a:ext cx="1794069" cy="1268131"/>
            <a:chOff x="7243419" y="599600"/>
            <a:chExt cx="1468863" cy="1268131"/>
          </a:xfrm>
        </p:grpSpPr>
        <p:sp>
          <p:nvSpPr>
            <p:cNvPr id="682" name="Google Shape;682;p74"/>
            <p:cNvSpPr/>
            <p:nvPr/>
          </p:nvSpPr>
          <p:spPr>
            <a:xfrm>
              <a:off x="7243427" y="5996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4"/>
            <p:cNvSpPr/>
            <p:nvPr/>
          </p:nvSpPr>
          <p:spPr>
            <a:xfrm>
              <a:off x="7243419" y="11819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4"/>
            <p:cNvSpPr/>
            <p:nvPr/>
          </p:nvSpPr>
          <p:spPr>
            <a:xfrm>
              <a:off x="8311182" y="734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4"/>
            <p:cNvSpPr/>
            <p:nvPr/>
          </p:nvSpPr>
          <p:spPr>
            <a:xfrm>
              <a:off x="8311125" y="1468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6" name="Google Shape;686;p74"/>
            <p:cNvCxnSpPr>
              <a:stCxn id="682" idx="6"/>
              <a:endCxn id="684" idx="2"/>
            </p:cNvCxnSpPr>
            <p:nvPr/>
          </p:nvCxnSpPr>
          <p:spPr>
            <a:xfrm>
              <a:off x="7644527" y="799100"/>
              <a:ext cx="666600" cy="1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7" name="Google Shape;687;p74"/>
            <p:cNvCxnSpPr>
              <a:stCxn id="682" idx="6"/>
              <a:endCxn id="685" idx="2"/>
            </p:cNvCxnSpPr>
            <p:nvPr/>
          </p:nvCxnSpPr>
          <p:spPr>
            <a:xfrm>
              <a:off x="7644527" y="799100"/>
              <a:ext cx="6666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8" name="Google Shape;688;p74"/>
            <p:cNvCxnSpPr>
              <a:stCxn id="683" idx="6"/>
              <a:endCxn id="684" idx="2"/>
            </p:cNvCxnSpPr>
            <p:nvPr/>
          </p:nvCxnSpPr>
          <p:spPr>
            <a:xfrm flipH="1" rot="10800000">
              <a:off x="7644519" y="933533"/>
              <a:ext cx="666600" cy="44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89" name="Google Shape;689;p74"/>
            <p:cNvCxnSpPr>
              <a:stCxn id="683" idx="6"/>
              <a:endCxn id="685" idx="2"/>
            </p:cNvCxnSpPr>
            <p:nvPr/>
          </p:nvCxnSpPr>
          <p:spPr>
            <a:xfrm>
              <a:off x="7644519" y="1381433"/>
              <a:ext cx="666600" cy="2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690" name="Google Shape;690;p74"/>
          <p:cNvSpPr txBox="1"/>
          <p:nvPr/>
        </p:nvSpPr>
        <p:spPr>
          <a:xfrm>
            <a:off x="4041788" y="2663175"/>
            <a:ext cx="2261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Dense hidden layer (D)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74"/>
          <p:cNvSpPr txBox="1"/>
          <p:nvPr/>
        </p:nvSpPr>
        <p:spPr>
          <a:xfrm>
            <a:off x="6866500" y="2654900"/>
            <a:ext cx="1974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 layer (O)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74"/>
          <p:cNvSpPr txBox="1"/>
          <p:nvPr/>
        </p:nvSpPr>
        <p:spPr>
          <a:xfrm>
            <a:off x="9150" y="2082625"/>
            <a:ext cx="900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74"/>
          <p:cNvSpPr txBox="1"/>
          <p:nvPr/>
        </p:nvSpPr>
        <p:spPr>
          <a:xfrm>
            <a:off x="743050" y="1314023"/>
            <a:ext cx="1277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Word embeddings (X)</a:t>
            </a:r>
            <a:endParaRPr b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74"/>
          <p:cNvSpPr/>
          <p:nvPr/>
        </p:nvSpPr>
        <p:spPr>
          <a:xfrm>
            <a:off x="3316100" y="8578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695" name="Google Shape;695;p74"/>
          <p:cNvSpPr/>
          <p:nvPr/>
        </p:nvSpPr>
        <p:spPr>
          <a:xfrm>
            <a:off x="3773376" y="476850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3773375" y="1545350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697" name="Google Shape;697;p74"/>
          <p:cNvGrpSpPr/>
          <p:nvPr/>
        </p:nvGrpSpPr>
        <p:grpSpPr>
          <a:xfrm>
            <a:off x="3405938" y="3896967"/>
            <a:ext cx="613420" cy="276770"/>
            <a:chOff x="769775" y="2822500"/>
            <a:chExt cx="489600" cy="221700"/>
          </a:xfrm>
        </p:grpSpPr>
        <p:sp>
          <p:nvSpPr>
            <p:cNvPr id="698" name="Google Shape;698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B4A7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74"/>
          <p:cNvSpPr txBox="1"/>
          <p:nvPr/>
        </p:nvSpPr>
        <p:spPr>
          <a:xfrm>
            <a:off x="2060600" y="2053575"/>
            <a:ext cx="108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Attention layer (A)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74"/>
          <p:cNvSpPr/>
          <p:nvPr/>
        </p:nvSpPr>
        <p:spPr>
          <a:xfrm>
            <a:off x="5373500" y="857850"/>
            <a:ext cx="561900" cy="399000"/>
          </a:xfrm>
          <a:prstGeom prst="flowChartConnector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702" name="Google Shape;702;p74"/>
          <p:cNvSpPr/>
          <p:nvPr/>
        </p:nvSpPr>
        <p:spPr>
          <a:xfrm>
            <a:off x="5678376" y="1162650"/>
            <a:ext cx="561600" cy="399000"/>
          </a:xfrm>
          <a:prstGeom prst="flowChartConnector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703" name="Google Shape;703;p74"/>
          <p:cNvCxnSpPr>
            <a:stCxn id="696" idx="6"/>
            <a:endCxn id="702" idx="2"/>
          </p:cNvCxnSpPr>
          <p:nvPr/>
        </p:nvCxnSpPr>
        <p:spPr>
          <a:xfrm flipH="1" rot="10800000">
            <a:off x="4334975" y="1362050"/>
            <a:ext cx="1343400" cy="3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p74"/>
          <p:cNvCxnSpPr>
            <a:stCxn id="659" idx="6"/>
            <a:endCxn id="702" idx="2"/>
          </p:cNvCxnSpPr>
          <p:nvPr/>
        </p:nvCxnSpPr>
        <p:spPr>
          <a:xfrm>
            <a:off x="4340451" y="1215425"/>
            <a:ext cx="1338000" cy="1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74"/>
          <p:cNvCxnSpPr>
            <a:stCxn id="695" idx="6"/>
            <a:endCxn id="702" idx="2"/>
          </p:cNvCxnSpPr>
          <p:nvPr/>
        </p:nvCxnSpPr>
        <p:spPr>
          <a:xfrm>
            <a:off x="4334976" y="676350"/>
            <a:ext cx="13434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p74"/>
          <p:cNvSpPr/>
          <p:nvPr/>
        </p:nvSpPr>
        <p:spPr>
          <a:xfrm>
            <a:off x="3316100" y="3244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707" name="Google Shape;707;p74"/>
          <p:cNvSpPr/>
          <p:nvPr/>
        </p:nvSpPr>
        <p:spPr>
          <a:xfrm>
            <a:off x="3316100" y="13912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708" name="Google Shape;708;p74"/>
          <p:cNvCxnSpPr>
            <a:stCxn id="706" idx="6"/>
            <a:endCxn id="701" idx="2"/>
          </p:cNvCxnSpPr>
          <p:nvPr/>
        </p:nvCxnSpPr>
        <p:spPr>
          <a:xfrm>
            <a:off x="3878000" y="523950"/>
            <a:ext cx="14955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74"/>
          <p:cNvCxnSpPr>
            <a:stCxn id="694" idx="6"/>
            <a:endCxn id="701" idx="2"/>
          </p:cNvCxnSpPr>
          <p:nvPr/>
        </p:nvCxnSpPr>
        <p:spPr>
          <a:xfrm>
            <a:off x="3878000" y="1057350"/>
            <a:ext cx="149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74"/>
          <p:cNvCxnSpPr>
            <a:stCxn id="707" idx="6"/>
            <a:endCxn id="701" idx="2"/>
          </p:cNvCxnSpPr>
          <p:nvPr/>
        </p:nvCxnSpPr>
        <p:spPr>
          <a:xfrm flipH="1" rot="10800000">
            <a:off x="3878000" y="1057350"/>
            <a:ext cx="149550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74"/>
          <p:cNvCxnSpPr>
            <a:stCxn id="701" idx="6"/>
            <a:endCxn id="682" idx="2"/>
          </p:cNvCxnSpPr>
          <p:nvPr/>
        </p:nvCxnSpPr>
        <p:spPr>
          <a:xfrm flipH="1" rot="10800000">
            <a:off x="5935400" y="654150"/>
            <a:ext cx="96960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74"/>
          <p:cNvCxnSpPr>
            <a:stCxn id="701" idx="6"/>
            <a:endCxn id="683" idx="2"/>
          </p:cNvCxnSpPr>
          <p:nvPr/>
        </p:nvCxnSpPr>
        <p:spPr>
          <a:xfrm>
            <a:off x="5935400" y="1057350"/>
            <a:ext cx="9696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74"/>
          <p:cNvCxnSpPr>
            <a:stCxn id="702" idx="6"/>
            <a:endCxn id="682" idx="2"/>
          </p:cNvCxnSpPr>
          <p:nvPr/>
        </p:nvCxnSpPr>
        <p:spPr>
          <a:xfrm flipH="1" rot="10800000">
            <a:off x="6239976" y="654150"/>
            <a:ext cx="665100" cy="7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74"/>
          <p:cNvCxnSpPr>
            <a:stCxn id="702" idx="6"/>
            <a:endCxn id="683" idx="2"/>
          </p:cNvCxnSpPr>
          <p:nvPr/>
        </p:nvCxnSpPr>
        <p:spPr>
          <a:xfrm flipH="1" rot="10800000">
            <a:off x="6239976" y="1236450"/>
            <a:ext cx="6651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74"/>
          <p:cNvSpPr/>
          <p:nvPr/>
        </p:nvSpPr>
        <p:spPr>
          <a:xfrm>
            <a:off x="6905009" y="1646450"/>
            <a:ext cx="489900" cy="399000"/>
          </a:xfrm>
          <a:prstGeom prst="flowChartConnector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74"/>
          <p:cNvCxnSpPr>
            <a:stCxn id="702" idx="6"/>
            <a:endCxn id="715" idx="2"/>
          </p:cNvCxnSpPr>
          <p:nvPr/>
        </p:nvCxnSpPr>
        <p:spPr>
          <a:xfrm>
            <a:off x="6239976" y="1362150"/>
            <a:ext cx="6651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74"/>
          <p:cNvCxnSpPr>
            <a:stCxn id="715" idx="6"/>
            <a:endCxn id="684" idx="2"/>
          </p:cNvCxnSpPr>
          <p:nvPr/>
        </p:nvCxnSpPr>
        <p:spPr>
          <a:xfrm flipH="1" rot="10800000">
            <a:off x="7394909" y="788450"/>
            <a:ext cx="814200" cy="105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74"/>
          <p:cNvCxnSpPr>
            <a:stCxn id="715" idx="6"/>
            <a:endCxn id="685" idx="2"/>
          </p:cNvCxnSpPr>
          <p:nvPr/>
        </p:nvCxnSpPr>
        <p:spPr>
          <a:xfrm flipH="1" rot="10800000">
            <a:off x="7394909" y="1523150"/>
            <a:ext cx="814200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74"/>
          <p:cNvCxnSpPr>
            <a:stCxn id="701" idx="6"/>
            <a:endCxn id="715" idx="2"/>
          </p:cNvCxnSpPr>
          <p:nvPr/>
        </p:nvCxnSpPr>
        <p:spPr>
          <a:xfrm>
            <a:off x="5935400" y="1057350"/>
            <a:ext cx="969600" cy="7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74"/>
          <p:cNvSpPr/>
          <p:nvPr/>
        </p:nvSpPr>
        <p:spPr>
          <a:xfrm>
            <a:off x="4851612" y="3740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74"/>
          <p:cNvSpPr/>
          <p:nvPr/>
        </p:nvSpPr>
        <p:spPr>
          <a:xfrm>
            <a:off x="4851612" y="3518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4"/>
          <p:cNvSpPr/>
          <p:nvPr/>
        </p:nvSpPr>
        <p:spPr>
          <a:xfrm>
            <a:off x="4852363" y="42604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4"/>
          <p:cNvSpPr/>
          <p:nvPr/>
        </p:nvSpPr>
        <p:spPr>
          <a:xfrm>
            <a:off x="5701735" y="4013584"/>
            <a:ext cx="244800" cy="22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4"/>
          <p:cNvSpPr/>
          <p:nvPr/>
        </p:nvSpPr>
        <p:spPr>
          <a:xfrm>
            <a:off x="6558418" y="3619695"/>
            <a:ext cx="244800" cy="22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4"/>
          <p:cNvSpPr/>
          <p:nvPr/>
        </p:nvSpPr>
        <p:spPr>
          <a:xfrm>
            <a:off x="4992576" y="2000850"/>
            <a:ext cx="5616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Q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726" name="Google Shape;726;p74"/>
          <p:cNvSpPr/>
          <p:nvPr/>
        </p:nvSpPr>
        <p:spPr>
          <a:xfrm>
            <a:off x="4535300" y="1848450"/>
            <a:ext cx="561900" cy="399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Q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727" name="Google Shape;727;p74"/>
          <p:cNvCxnSpPr>
            <a:stCxn id="726" idx="0"/>
            <a:endCxn id="701" idx="2"/>
          </p:cNvCxnSpPr>
          <p:nvPr/>
        </p:nvCxnSpPr>
        <p:spPr>
          <a:xfrm rot="-5400000">
            <a:off x="4699400" y="1174200"/>
            <a:ext cx="791100" cy="557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4"/>
          <p:cNvCxnSpPr>
            <a:stCxn id="725" idx="0"/>
            <a:endCxn id="702" idx="2"/>
          </p:cNvCxnSpPr>
          <p:nvPr/>
        </p:nvCxnSpPr>
        <p:spPr>
          <a:xfrm rot="-5400000">
            <a:off x="5156526" y="1479000"/>
            <a:ext cx="638700" cy="405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74"/>
          <p:cNvSpPr txBox="1"/>
          <p:nvPr/>
        </p:nvSpPr>
        <p:spPr>
          <a:xfrm>
            <a:off x="663913" y="3803975"/>
            <a:ext cx="1277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Query embedding (Q)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74"/>
          <p:cNvSpPr txBox="1"/>
          <p:nvPr/>
        </p:nvSpPr>
        <p:spPr>
          <a:xfrm>
            <a:off x="239550" y="4523425"/>
            <a:ext cx="6885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1x →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1" name="Google Shape;731;p74"/>
          <p:cNvGrpSpPr/>
          <p:nvPr/>
        </p:nvGrpSpPr>
        <p:grpSpPr>
          <a:xfrm>
            <a:off x="780963" y="4588721"/>
            <a:ext cx="613420" cy="276770"/>
            <a:chOff x="769775" y="2822500"/>
            <a:chExt cx="489600" cy="221700"/>
          </a:xfrm>
        </p:grpSpPr>
        <p:sp>
          <p:nvSpPr>
            <p:cNvPr id="732" name="Google Shape;732;p7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74"/>
          <p:cNvSpPr/>
          <p:nvPr/>
        </p:nvSpPr>
        <p:spPr>
          <a:xfrm>
            <a:off x="2046707" y="3785925"/>
            <a:ext cx="240600" cy="175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74"/>
          <p:cNvSpPr/>
          <p:nvPr/>
        </p:nvSpPr>
        <p:spPr>
          <a:xfrm>
            <a:off x="2046707" y="3955916"/>
            <a:ext cx="240600" cy="175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2046707" y="4131674"/>
            <a:ext cx="240600" cy="175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4"/>
          <p:cNvSpPr/>
          <p:nvPr/>
        </p:nvSpPr>
        <p:spPr>
          <a:xfrm>
            <a:off x="2046707" y="4307433"/>
            <a:ext cx="240600" cy="175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4"/>
          <p:cNvSpPr/>
          <p:nvPr/>
        </p:nvSpPr>
        <p:spPr>
          <a:xfrm>
            <a:off x="2046707" y="4477424"/>
            <a:ext cx="240600" cy="175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4"/>
          <p:cNvSpPr/>
          <p:nvPr/>
        </p:nvSpPr>
        <p:spPr>
          <a:xfrm>
            <a:off x="2518899" y="3785925"/>
            <a:ext cx="240600" cy="175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4"/>
          <p:cNvSpPr/>
          <p:nvPr/>
        </p:nvSpPr>
        <p:spPr>
          <a:xfrm>
            <a:off x="2518899" y="3955916"/>
            <a:ext cx="240600" cy="175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4"/>
          <p:cNvSpPr/>
          <p:nvPr/>
        </p:nvSpPr>
        <p:spPr>
          <a:xfrm>
            <a:off x="2518899" y="4131674"/>
            <a:ext cx="240600" cy="175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4"/>
          <p:cNvSpPr/>
          <p:nvPr/>
        </p:nvSpPr>
        <p:spPr>
          <a:xfrm>
            <a:off x="2518899" y="4307433"/>
            <a:ext cx="240600" cy="175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4"/>
          <p:cNvSpPr/>
          <p:nvPr/>
        </p:nvSpPr>
        <p:spPr>
          <a:xfrm>
            <a:off x="2518899" y="4477424"/>
            <a:ext cx="240600" cy="1758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4"/>
          <p:cNvSpPr/>
          <p:nvPr/>
        </p:nvSpPr>
        <p:spPr>
          <a:xfrm>
            <a:off x="2976099" y="2947725"/>
            <a:ext cx="240600" cy="175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4"/>
          <p:cNvSpPr/>
          <p:nvPr/>
        </p:nvSpPr>
        <p:spPr>
          <a:xfrm>
            <a:off x="2976099" y="3117716"/>
            <a:ext cx="240600" cy="175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4"/>
          <p:cNvSpPr/>
          <p:nvPr/>
        </p:nvSpPr>
        <p:spPr>
          <a:xfrm>
            <a:off x="2976099" y="3293474"/>
            <a:ext cx="240600" cy="175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74"/>
          <p:cNvSpPr/>
          <p:nvPr/>
        </p:nvSpPr>
        <p:spPr>
          <a:xfrm>
            <a:off x="2976099" y="3469233"/>
            <a:ext cx="240600" cy="175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4"/>
          <p:cNvSpPr/>
          <p:nvPr/>
        </p:nvSpPr>
        <p:spPr>
          <a:xfrm>
            <a:off x="2976099" y="3639224"/>
            <a:ext cx="240600" cy="175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74"/>
          <p:cNvCxnSpPr>
            <a:stCxn id="733" idx="3"/>
            <a:endCxn id="734" idx="1"/>
          </p:cNvCxnSpPr>
          <p:nvPr/>
        </p:nvCxnSpPr>
        <p:spPr>
          <a:xfrm flipH="1" rot="10800000">
            <a:off x="1394383" y="3873906"/>
            <a:ext cx="652200" cy="8532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74"/>
          <p:cNvCxnSpPr>
            <a:stCxn id="733" idx="3"/>
            <a:endCxn id="735" idx="1"/>
          </p:cNvCxnSpPr>
          <p:nvPr/>
        </p:nvCxnSpPr>
        <p:spPr>
          <a:xfrm flipH="1" rot="10800000">
            <a:off x="1394383" y="4043706"/>
            <a:ext cx="652200" cy="6834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1" name="Google Shape;751;p74"/>
          <p:cNvCxnSpPr>
            <a:stCxn id="733" idx="3"/>
            <a:endCxn id="736" idx="1"/>
          </p:cNvCxnSpPr>
          <p:nvPr/>
        </p:nvCxnSpPr>
        <p:spPr>
          <a:xfrm flipH="1" rot="10800000">
            <a:off x="1394383" y="4219506"/>
            <a:ext cx="652200" cy="5076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2" name="Google Shape;752;p74"/>
          <p:cNvCxnSpPr>
            <a:stCxn id="733" idx="3"/>
            <a:endCxn id="737" idx="1"/>
          </p:cNvCxnSpPr>
          <p:nvPr/>
        </p:nvCxnSpPr>
        <p:spPr>
          <a:xfrm flipH="1" rot="10800000">
            <a:off x="1394383" y="4395306"/>
            <a:ext cx="652200" cy="3318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3" name="Google Shape;753;p74"/>
          <p:cNvCxnSpPr>
            <a:stCxn id="733" idx="3"/>
            <a:endCxn id="738" idx="1"/>
          </p:cNvCxnSpPr>
          <p:nvPr/>
        </p:nvCxnSpPr>
        <p:spPr>
          <a:xfrm flipH="1" rot="10800000">
            <a:off x="1394383" y="4565406"/>
            <a:ext cx="652200" cy="161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4" name="Google Shape;754;p74"/>
          <p:cNvCxnSpPr>
            <a:stCxn id="622" idx="3"/>
            <a:endCxn id="734" idx="1"/>
          </p:cNvCxnSpPr>
          <p:nvPr/>
        </p:nvCxnSpPr>
        <p:spPr>
          <a:xfrm>
            <a:off x="1470583" y="2321352"/>
            <a:ext cx="576000" cy="15525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74"/>
          <p:cNvCxnSpPr>
            <a:stCxn id="651" idx="3"/>
            <a:endCxn id="735" idx="1"/>
          </p:cNvCxnSpPr>
          <p:nvPr/>
        </p:nvCxnSpPr>
        <p:spPr>
          <a:xfrm>
            <a:off x="1470583" y="2589052"/>
            <a:ext cx="576000" cy="14547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6" name="Google Shape;756;p74"/>
          <p:cNvCxnSpPr>
            <a:stCxn id="654" idx="3"/>
            <a:endCxn id="736" idx="1"/>
          </p:cNvCxnSpPr>
          <p:nvPr/>
        </p:nvCxnSpPr>
        <p:spPr>
          <a:xfrm>
            <a:off x="1470583" y="2865835"/>
            <a:ext cx="576000" cy="13536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7" name="Google Shape;757;p74"/>
          <p:cNvCxnSpPr>
            <a:stCxn id="657" idx="3"/>
            <a:endCxn id="737" idx="1"/>
          </p:cNvCxnSpPr>
          <p:nvPr/>
        </p:nvCxnSpPr>
        <p:spPr>
          <a:xfrm>
            <a:off x="1470583" y="3142618"/>
            <a:ext cx="576000" cy="12528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58" name="Google Shape;758;p74"/>
          <p:cNvCxnSpPr>
            <a:stCxn id="662" idx="3"/>
            <a:endCxn id="738" idx="1"/>
          </p:cNvCxnSpPr>
          <p:nvPr/>
        </p:nvCxnSpPr>
        <p:spPr>
          <a:xfrm>
            <a:off x="1470583" y="3410319"/>
            <a:ext cx="576000" cy="11550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759" name="Google Shape;759;p74"/>
          <p:cNvSpPr/>
          <p:nvPr/>
        </p:nvSpPr>
        <p:spPr>
          <a:xfrm>
            <a:off x="2361365" y="4020075"/>
            <a:ext cx="23100" cy="3990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0" name="Google Shape;760;p74"/>
          <p:cNvCxnSpPr>
            <a:stCxn id="759" idx="1"/>
            <a:endCxn id="759" idx="3"/>
          </p:cNvCxnSpPr>
          <p:nvPr/>
        </p:nvCxnSpPr>
        <p:spPr>
          <a:xfrm>
            <a:off x="2361365" y="4219575"/>
            <a:ext cx="231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4"/>
          <p:cNvCxnSpPr>
            <a:endCxn id="759" idx="1"/>
          </p:cNvCxnSpPr>
          <p:nvPr/>
        </p:nvCxnSpPr>
        <p:spPr>
          <a:xfrm flipH="1" rot="-5400000">
            <a:off x="2151365" y="4009575"/>
            <a:ext cx="345900" cy="74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4"/>
          <p:cNvCxnSpPr>
            <a:endCxn id="759" idx="1"/>
          </p:cNvCxnSpPr>
          <p:nvPr/>
        </p:nvCxnSpPr>
        <p:spPr>
          <a:xfrm flipH="1" rot="-5400000">
            <a:off x="2236415" y="4094625"/>
            <a:ext cx="175800" cy="74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4"/>
          <p:cNvCxnSpPr>
            <a:stCxn id="736" idx="3"/>
            <a:endCxn id="759" idx="1"/>
          </p:cNvCxnSpPr>
          <p:nvPr/>
        </p:nvCxnSpPr>
        <p:spPr>
          <a:xfrm>
            <a:off x="2287307" y="4219574"/>
            <a:ext cx="74100" cy="6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74"/>
          <p:cNvCxnSpPr>
            <a:stCxn id="737" idx="3"/>
            <a:endCxn id="759" idx="1"/>
          </p:cNvCxnSpPr>
          <p:nvPr/>
        </p:nvCxnSpPr>
        <p:spPr>
          <a:xfrm flipH="1" rot="10800000">
            <a:off x="2287307" y="4219533"/>
            <a:ext cx="74100" cy="1758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74"/>
          <p:cNvCxnSpPr>
            <a:stCxn id="738" idx="3"/>
            <a:endCxn id="759" idx="1"/>
          </p:cNvCxnSpPr>
          <p:nvPr/>
        </p:nvCxnSpPr>
        <p:spPr>
          <a:xfrm flipH="1" rot="10800000">
            <a:off x="2287307" y="4219724"/>
            <a:ext cx="74100" cy="345600"/>
          </a:xfrm>
          <a:prstGeom prst="curvedConnector3">
            <a:avLst>
              <a:gd fmla="val 4997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74"/>
          <p:cNvCxnSpPr>
            <a:stCxn id="759" idx="3"/>
            <a:endCxn id="739" idx="1"/>
          </p:cNvCxnSpPr>
          <p:nvPr/>
        </p:nvCxnSpPr>
        <p:spPr>
          <a:xfrm flipH="1" rot="10800000">
            <a:off x="2384465" y="3873975"/>
            <a:ext cx="134400" cy="345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74"/>
          <p:cNvCxnSpPr>
            <a:stCxn id="759" idx="3"/>
            <a:endCxn id="740" idx="1"/>
          </p:cNvCxnSpPr>
          <p:nvPr/>
        </p:nvCxnSpPr>
        <p:spPr>
          <a:xfrm flipH="1" rot="10800000">
            <a:off x="2384465" y="4043775"/>
            <a:ext cx="134400" cy="1758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74"/>
          <p:cNvCxnSpPr>
            <a:stCxn id="759" idx="3"/>
            <a:endCxn id="741" idx="1"/>
          </p:cNvCxnSpPr>
          <p:nvPr/>
        </p:nvCxnSpPr>
        <p:spPr>
          <a:xfrm>
            <a:off x="2384465" y="4219575"/>
            <a:ext cx="1344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74"/>
          <p:cNvCxnSpPr>
            <a:stCxn id="759" idx="3"/>
            <a:endCxn id="742" idx="1"/>
          </p:cNvCxnSpPr>
          <p:nvPr/>
        </p:nvCxnSpPr>
        <p:spPr>
          <a:xfrm>
            <a:off x="2384465" y="4219575"/>
            <a:ext cx="134400" cy="1758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74"/>
          <p:cNvCxnSpPr>
            <a:stCxn id="759" idx="3"/>
            <a:endCxn id="743" idx="1"/>
          </p:cNvCxnSpPr>
          <p:nvPr/>
        </p:nvCxnSpPr>
        <p:spPr>
          <a:xfrm>
            <a:off x="2384465" y="4219575"/>
            <a:ext cx="134400" cy="345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74"/>
          <p:cNvSpPr txBox="1"/>
          <p:nvPr/>
        </p:nvSpPr>
        <p:spPr>
          <a:xfrm rot="-1044132">
            <a:off x="1841669" y="3475036"/>
            <a:ext cx="489505" cy="27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2" name="Google Shape;772;p74"/>
          <p:cNvSpPr txBox="1"/>
          <p:nvPr/>
        </p:nvSpPr>
        <p:spPr>
          <a:xfrm rot="-1605249">
            <a:off x="2264123" y="3469108"/>
            <a:ext cx="528475" cy="276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soft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74"/>
          <p:cNvSpPr txBox="1"/>
          <p:nvPr/>
        </p:nvSpPr>
        <p:spPr>
          <a:xfrm rot="1034193">
            <a:off x="2646261" y="2578300"/>
            <a:ext cx="576072" cy="2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74" name="Google Shape;774;p74"/>
          <p:cNvCxnSpPr>
            <a:stCxn id="739" idx="3"/>
            <a:endCxn id="744" idx="1"/>
          </p:cNvCxnSpPr>
          <p:nvPr/>
        </p:nvCxnSpPr>
        <p:spPr>
          <a:xfrm flipH="1" rot="10800000">
            <a:off x="2759499" y="3035625"/>
            <a:ext cx="216600" cy="83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5" name="Google Shape;775;p74"/>
          <p:cNvCxnSpPr>
            <a:stCxn id="742" idx="3"/>
            <a:endCxn id="747" idx="1"/>
          </p:cNvCxnSpPr>
          <p:nvPr/>
        </p:nvCxnSpPr>
        <p:spPr>
          <a:xfrm flipH="1" rot="10800000">
            <a:off x="2759499" y="3557133"/>
            <a:ext cx="216600" cy="83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76" name="Google Shape;776;p74"/>
          <p:cNvCxnSpPr>
            <a:stCxn id="741" idx="3"/>
            <a:endCxn id="746" idx="1"/>
          </p:cNvCxnSpPr>
          <p:nvPr/>
        </p:nvCxnSpPr>
        <p:spPr>
          <a:xfrm flipH="1" rot="10800000">
            <a:off x="2759499" y="3381374"/>
            <a:ext cx="216600" cy="83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77" name="Google Shape;777;p74"/>
          <p:cNvCxnSpPr>
            <a:stCxn id="743" idx="3"/>
            <a:endCxn id="748" idx="1"/>
          </p:cNvCxnSpPr>
          <p:nvPr/>
        </p:nvCxnSpPr>
        <p:spPr>
          <a:xfrm flipH="1" rot="10800000">
            <a:off x="2759499" y="3727124"/>
            <a:ext cx="216600" cy="83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78" name="Google Shape;778;p74"/>
          <p:cNvCxnSpPr>
            <a:stCxn id="740" idx="3"/>
            <a:endCxn id="745" idx="1"/>
          </p:cNvCxnSpPr>
          <p:nvPr/>
        </p:nvCxnSpPr>
        <p:spPr>
          <a:xfrm flipH="1" rot="10800000">
            <a:off x="2759499" y="3205616"/>
            <a:ext cx="216600" cy="838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79" name="Google Shape;779;p74"/>
          <p:cNvCxnSpPr>
            <a:stCxn id="622" idx="3"/>
            <a:endCxn id="744" idx="1"/>
          </p:cNvCxnSpPr>
          <p:nvPr/>
        </p:nvCxnSpPr>
        <p:spPr>
          <a:xfrm>
            <a:off x="1470583" y="2321352"/>
            <a:ext cx="1505400" cy="7143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74"/>
          <p:cNvCxnSpPr>
            <a:stCxn id="651" idx="3"/>
            <a:endCxn id="745" idx="1"/>
          </p:cNvCxnSpPr>
          <p:nvPr/>
        </p:nvCxnSpPr>
        <p:spPr>
          <a:xfrm>
            <a:off x="1470583" y="2589052"/>
            <a:ext cx="1505400" cy="616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81" name="Google Shape;781;p74"/>
          <p:cNvCxnSpPr>
            <a:stCxn id="654" idx="3"/>
            <a:endCxn id="746" idx="1"/>
          </p:cNvCxnSpPr>
          <p:nvPr/>
        </p:nvCxnSpPr>
        <p:spPr>
          <a:xfrm>
            <a:off x="1470583" y="2865835"/>
            <a:ext cx="1505400" cy="515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82" name="Google Shape;782;p74"/>
          <p:cNvCxnSpPr>
            <a:stCxn id="657" idx="3"/>
            <a:endCxn id="747" idx="1"/>
          </p:cNvCxnSpPr>
          <p:nvPr/>
        </p:nvCxnSpPr>
        <p:spPr>
          <a:xfrm>
            <a:off x="1470583" y="3142618"/>
            <a:ext cx="1505400" cy="414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783" name="Google Shape;783;p74"/>
          <p:cNvCxnSpPr>
            <a:stCxn id="662" idx="3"/>
            <a:endCxn id="748" idx="1"/>
          </p:cNvCxnSpPr>
          <p:nvPr/>
        </p:nvCxnSpPr>
        <p:spPr>
          <a:xfrm>
            <a:off x="1470583" y="3410319"/>
            <a:ext cx="1505400" cy="316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784" name="Google Shape;784;p74"/>
          <p:cNvSpPr/>
          <p:nvPr/>
        </p:nvSpPr>
        <p:spPr>
          <a:xfrm flipH="1" rot="10800000">
            <a:off x="3022450" y="3849775"/>
            <a:ext cx="259500" cy="31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4"/>
          <p:cNvSpPr txBox="1"/>
          <p:nvPr/>
        </p:nvSpPr>
        <p:spPr>
          <a:xfrm>
            <a:off x="2826543" y="4043896"/>
            <a:ext cx="576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74"/>
          <p:cNvSpPr/>
          <p:nvPr/>
        </p:nvSpPr>
        <p:spPr>
          <a:xfrm>
            <a:off x="7128200" y="4001650"/>
            <a:ext cx="259500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4"/>
          <p:cNvSpPr/>
          <p:nvPr/>
        </p:nvSpPr>
        <p:spPr>
          <a:xfrm>
            <a:off x="7390072" y="4001459"/>
            <a:ext cx="247297" cy="261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5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Review &amp; Contextualized Embeddings</a:t>
            </a:r>
            <a:endParaRPr/>
          </a:p>
        </p:txBody>
      </p:sp>
      <p:sp>
        <p:nvSpPr>
          <p:cNvPr id="793" name="Google Shape;793;p7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99" name="Google Shape;799;p7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What was the idea here?</a:t>
            </a:r>
            <a:endParaRPr/>
          </a:p>
        </p:txBody>
      </p:sp>
      <p:sp>
        <p:nvSpPr>
          <p:cNvPr id="800" name="Google Shape;800;p76"/>
          <p:cNvSpPr/>
          <p:nvPr/>
        </p:nvSpPr>
        <p:spPr>
          <a:xfrm>
            <a:off x="4362924" y="3501015"/>
            <a:ext cx="459000" cy="2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1" name="Google Shape;801;p76"/>
          <p:cNvGraphicFramePr/>
          <p:nvPr/>
        </p:nvGraphicFramePr>
        <p:xfrm>
          <a:off x="457200" y="234125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{A0613F21-ABE8-4FD4-AA3D-85E9E567BF7B}</a:tableStyleId>
              </a:tblPr>
              <a:tblGrid>
                <a:gridCol w="748300"/>
                <a:gridCol w="748300"/>
                <a:gridCol w="748300"/>
                <a:gridCol w="748300"/>
                <a:gridCol w="748300"/>
              </a:tblGrid>
              <a:tr h="3314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</a:rPr>
                        <a:t>Static word vectors</a:t>
                      </a:r>
                      <a:endParaRPr sz="1100"/>
                    </a:p>
                  </a:txBody>
                  <a:tcPr marT="34300" marB="34300" marR="68600" marL="68600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Today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the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is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closed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You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can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on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me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You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can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count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on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me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802" name="Google Shape;802;p76"/>
          <p:cNvCxnSpPr/>
          <p:nvPr/>
        </p:nvCxnSpPr>
        <p:spPr>
          <a:xfrm flipH="1" rot="10800000">
            <a:off x="2192564" y="2744817"/>
            <a:ext cx="205800" cy="27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3" name="Google Shape;803;p76"/>
          <p:cNvCxnSpPr/>
          <p:nvPr/>
        </p:nvCxnSpPr>
        <p:spPr>
          <a:xfrm flipH="1" rot="10800000">
            <a:off x="2192564" y="3445438"/>
            <a:ext cx="205800" cy="27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76"/>
          <p:cNvCxnSpPr/>
          <p:nvPr/>
        </p:nvCxnSpPr>
        <p:spPr>
          <a:xfrm rot="10800000">
            <a:off x="2139906" y="4154348"/>
            <a:ext cx="274200" cy="13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805" name="Google Shape;805;p76"/>
          <p:cNvGraphicFramePr/>
          <p:nvPr/>
        </p:nvGraphicFramePr>
        <p:xfrm>
          <a:off x="4941804" y="2341255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{A0613F21-ABE8-4FD4-AA3D-85E9E567BF7B}</a:tableStyleId>
              </a:tblPr>
              <a:tblGrid>
                <a:gridCol w="748300"/>
                <a:gridCol w="748300"/>
                <a:gridCol w="748300"/>
                <a:gridCol w="748300"/>
                <a:gridCol w="748300"/>
              </a:tblGrid>
              <a:tr h="33147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</a:rPr>
                        <a:t>Context-based word vectors</a:t>
                      </a:r>
                      <a:endParaRPr sz="1100"/>
                    </a:p>
                  </a:txBody>
                  <a:tcPr marT="34300" marB="34300" marR="68600" marL="68600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Today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the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is</a:t>
                      </a:r>
                      <a:endParaRPr sz="1100"/>
                    </a:p>
                  </a:txBody>
                  <a:tcPr marT="34300" marB="34300" marR="68600" marL="68600" anchor="b"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closed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You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can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bank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on</a:t>
                      </a:r>
                      <a:endParaRPr sz="1100"/>
                    </a:p>
                  </a:txBody>
                  <a:tcPr marT="34300" marB="34300" marR="68600" marL="68600" anchor="b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me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</a:tr>
              <a:tr h="636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You</a:t>
                      </a:r>
                      <a:endParaRPr sz="1100"/>
                    </a:p>
                  </a:txBody>
                  <a:tcPr marT="34300" marB="34300" marR="68600" marL="68600" anchor="b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can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solidFill>
                            <a:schemeClr val="dk1"/>
                          </a:solidFill>
                        </a:rPr>
                        <a:t>count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on</a:t>
                      </a:r>
                      <a:endParaRPr sz="1100"/>
                    </a:p>
                  </a:txBody>
                  <a:tcPr marT="34300" marB="34300" marR="68600" marL="68600" anchor="b"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3F3F3F"/>
                          </a:solidFill>
                        </a:rPr>
                        <a:t>me</a:t>
                      </a:r>
                      <a:endParaRPr sz="1100"/>
                    </a:p>
                  </a:txBody>
                  <a:tcPr marT="34300" marB="34300" marR="68600" marL="68600" anchor="b"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806" name="Google Shape;806;p76"/>
          <p:cNvCxnSpPr/>
          <p:nvPr/>
        </p:nvCxnSpPr>
        <p:spPr>
          <a:xfrm flipH="1" rot="10800000">
            <a:off x="6677168" y="2744817"/>
            <a:ext cx="205800" cy="274200"/>
          </a:xfrm>
          <a:prstGeom prst="straightConnector1">
            <a:avLst/>
          </a:prstGeom>
          <a:noFill/>
          <a:ln cap="flat" cmpd="sng" w="28575">
            <a:solidFill>
              <a:srgbClr val="8897A5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07" name="Google Shape;807;p76"/>
          <p:cNvCxnSpPr/>
          <p:nvPr/>
        </p:nvCxnSpPr>
        <p:spPr>
          <a:xfrm flipH="1" rot="10800000">
            <a:off x="6677168" y="3445438"/>
            <a:ext cx="205800" cy="274200"/>
          </a:xfrm>
          <a:prstGeom prst="straightConnector1">
            <a:avLst/>
          </a:prstGeom>
          <a:noFill/>
          <a:ln cap="flat" cmpd="sng" w="28575">
            <a:solidFill>
              <a:srgbClr val="8897A5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08" name="Google Shape;808;p76"/>
          <p:cNvCxnSpPr/>
          <p:nvPr/>
        </p:nvCxnSpPr>
        <p:spPr>
          <a:xfrm rot="10800000">
            <a:off x="6624510" y="4154348"/>
            <a:ext cx="274200" cy="137400"/>
          </a:xfrm>
          <a:prstGeom prst="straightConnector1">
            <a:avLst/>
          </a:prstGeom>
          <a:noFill/>
          <a:ln cap="flat" cmpd="sng" w="28575">
            <a:solidFill>
              <a:srgbClr val="8897A5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76"/>
          <p:cNvCxnSpPr/>
          <p:nvPr/>
        </p:nvCxnSpPr>
        <p:spPr>
          <a:xfrm flipH="1" rot="10800000">
            <a:off x="6673597" y="2744818"/>
            <a:ext cx="87900" cy="27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0" name="Google Shape;810;p76"/>
          <p:cNvCxnSpPr/>
          <p:nvPr/>
        </p:nvCxnSpPr>
        <p:spPr>
          <a:xfrm rot="10800000">
            <a:off x="6534065" y="3422446"/>
            <a:ext cx="156000" cy="30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1" name="Google Shape;811;p76"/>
          <p:cNvCxnSpPr/>
          <p:nvPr/>
        </p:nvCxnSpPr>
        <p:spPr>
          <a:xfrm rot="10800000">
            <a:off x="6743756" y="4000487"/>
            <a:ext cx="156000" cy="30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17" name="Google Shape;817;p77"/>
          <p:cNvSpPr txBox="1"/>
          <p:nvPr>
            <p:ph idx="1" type="body"/>
          </p:nvPr>
        </p:nvSpPr>
        <p:spPr>
          <a:xfrm>
            <a:off x="416975" y="1315825"/>
            <a:ext cx="3200100" cy="19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"/>
              <a:t>Intuition?</a:t>
            </a:r>
            <a:endParaRPr b="1"/>
          </a:p>
        </p:txBody>
      </p:sp>
      <p:graphicFrame>
        <p:nvGraphicFramePr>
          <p:cNvPr id="818" name="Google Shape;818;p77"/>
          <p:cNvGraphicFramePr/>
          <p:nvPr/>
        </p:nvGraphicFramePr>
        <p:xfrm>
          <a:off x="4320608" y="1940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{6090D485-BD94-49BA-A0FC-C2FBC9803B5D}</a:tableStyleId>
              </a:tblPr>
              <a:tblGrid>
                <a:gridCol w="873900"/>
                <a:gridCol w="873900"/>
                <a:gridCol w="873900"/>
                <a:gridCol w="873900"/>
                <a:gridCol w="873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 u="none" cap="none" strike="noStrike">
                          <a:solidFill>
                            <a:srgbClr val="000000"/>
                          </a:solidFill>
                        </a:rPr>
                        <a:t>↑</a:t>
                      </a:r>
                      <a:endParaRPr/>
                    </a:p>
                  </a:txBody>
                  <a:tcPr marT="45725" marB="45725" marR="91450" marL="91450"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 u="none" cap="none" strike="noStrike">
                          <a:solidFill>
                            <a:srgbClr val="000000"/>
                          </a:solidFill>
                        </a:rPr>
                        <a:t>↑</a:t>
                      </a:r>
                      <a:endParaRPr/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 u="none" cap="none" strike="noStrike">
                          <a:solidFill>
                            <a:srgbClr val="000000"/>
                          </a:solidFill>
                        </a:rPr>
                        <a:t>↑</a:t>
                      </a:r>
                      <a:endParaRPr/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 u="none" cap="none" strike="noStrike">
                          <a:solidFill>
                            <a:srgbClr val="000000"/>
                          </a:solidFill>
                        </a:rPr>
                        <a:t>↑</a:t>
                      </a:r>
                      <a:endParaRPr/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 u="none" cap="none" strike="noStrike">
                          <a:solidFill>
                            <a:srgbClr val="000000"/>
                          </a:solidFill>
                        </a:rPr>
                        <a:t>↑</a:t>
                      </a:r>
                      <a:endParaRPr/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5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</a:tr>
              <a:tr h="370850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5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none" cap="none" strike="noStrike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baseline="-25000" lang="en" sz="2000" u="none" cap="none" strike="noStrike">
                          <a:solidFill>
                            <a:srgbClr val="FFFFFF"/>
                          </a:solidFill>
                        </a:rPr>
                        <a:t>5</a:t>
                      </a:r>
                      <a:endParaRPr sz="20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325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Today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the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800" u="none" cap="none" strike="noStrike">
                          <a:solidFill>
                            <a:srgbClr val="000000"/>
                          </a:solidFill>
                        </a:rPr>
                        <a:t>bank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is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closed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The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river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800" u="none" cap="none" strike="noStrike">
                          <a:solidFill>
                            <a:srgbClr val="000000"/>
                          </a:solidFill>
                        </a:rPr>
                        <a:t>bank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is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solidFill>
                            <a:srgbClr val="000000"/>
                          </a:solidFill>
                        </a:rPr>
                        <a:t>steep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9" name="Google Shape;819;p77"/>
          <p:cNvSpPr txBox="1"/>
          <p:nvPr/>
        </p:nvSpPr>
        <p:spPr>
          <a:xfrm>
            <a:off x="1089400" y="3505700"/>
            <a:ext cx="2622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Same e(‘bank’)</a:t>
            </a:r>
            <a:b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both sentences</a:t>
            </a:r>
            <a:endParaRPr/>
          </a:p>
        </p:txBody>
      </p:sp>
      <p:pic>
        <p:nvPicPr>
          <p:cNvPr id="820" name="Google Shape;82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8009" y="2732805"/>
            <a:ext cx="3760116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7"/>
          <p:cNvSpPr txBox="1"/>
          <p:nvPr/>
        </p:nvSpPr>
        <p:spPr>
          <a:xfrm>
            <a:off x="5192929" y="1195101"/>
            <a:ext cx="26229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/>
              <a:t>Different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/>
              <a:t>E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(‘bank’)</a:t>
            </a:r>
            <a:b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both sentences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</a:t>
            </a:r>
            <a:endParaRPr/>
          </a:p>
        </p:txBody>
      </p:sp>
      <p:sp>
        <p:nvSpPr>
          <p:cNvPr id="827" name="Google Shape;827;p7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252" name="Google Shape;252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Goals</a:t>
            </a:r>
            <a:br>
              <a:rPr b="1" lang="en"/>
            </a:br>
            <a:endParaRPr b="1"/>
          </a:p>
          <a:p>
            <a:pPr indent="-266700" lvl="0" marL="266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Deepen our understanding of Transformer architectures</a:t>
            </a:r>
            <a:endParaRPr/>
          </a:p>
          <a:p>
            <a:pPr indent="0" lvl="0" marL="266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Understanding the </a:t>
            </a:r>
            <a:r>
              <a:rPr b="1" lang="en"/>
              <a:t>Idea</a:t>
            </a:r>
            <a:r>
              <a:rPr lang="en"/>
              <a:t> and </a:t>
            </a:r>
            <a:r>
              <a:rPr b="1" lang="en"/>
              <a:t>Value</a:t>
            </a:r>
            <a:r>
              <a:rPr lang="en"/>
              <a:t> of Pre-Trained Transformers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Can We Solve the Sequential Issue in RNNs</a:t>
            </a:r>
            <a:endParaRPr sz="2800"/>
          </a:p>
        </p:txBody>
      </p:sp>
      <p:sp>
        <p:nvSpPr>
          <p:cNvPr id="833" name="Google Shape;833;p7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Open Sans"/>
                <a:ea typeface="Open Sans"/>
                <a:cs typeface="Open Sans"/>
                <a:sym typeface="Open Sans"/>
              </a:rPr>
              <a:t>Attention!!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800"/>
              <a:t>Why could that be better for computational purposes?</a:t>
            </a:r>
            <a:endParaRPr b="1" i="1"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834" name="Google Shape;834;p79"/>
          <p:cNvSpPr/>
          <p:nvPr/>
        </p:nvSpPr>
        <p:spPr>
          <a:xfrm>
            <a:off x="9538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9"/>
          <p:cNvSpPr/>
          <p:nvPr/>
        </p:nvSpPr>
        <p:spPr>
          <a:xfrm>
            <a:off x="18331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9"/>
          <p:cNvSpPr/>
          <p:nvPr/>
        </p:nvSpPr>
        <p:spPr>
          <a:xfrm>
            <a:off x="27124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79"/>
          <p:cNvSpPr/>
          <p:nvPr/>
        </p:nvSpPr>
        <p:spPr>
          <a:xfrm>
            <a:off x="953875" y="3917725"/>
            <a:ext cx="6165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endParaRPr/>
          </a:p>
        </p:txBody>
      </p:sp>
      <p:sp>
        <p:nvSpPr>
          <p:cNvPr id="838" name="Google Shape;838;p79"/>
          <p:cNvSpPr/>
          <p:nvPr/>
        </p:nvSpPr>
        <p:spPr>
          <a:xfrm>
            <a:off x="1701775" y="3917800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maison</a:t>
            </a:r>
            <a:endParaRPr/>
          </a:p>
        </p:txBody>
      </p:sp>
      <p:sp>
        <p:nvSpPr>
          <p:cNvPr id="839" name="Google Shape;839;p79"/>
          <p:cNvSpPr/>
          <p:nvPr/>
        </p:nvSpPr>
        <p:spPr>
          <a:xfrm>
            <a:off x="2581075" y="39177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bleue</a:t>
            </a:r>
            <a:endParaRPr/>
          </a:p>
        </p:txBody>
      </p:sp>
      <p:cxnSp>
        <p:nvCxnSpPr>
          <p:cNvPr id="840" name="Google Shape;840;p79"/>
          <p:cNvCxnSpPr>
            <a:stCxn id="837" idx="0"/>
            <a:endCxn id="834" idx="2"/>
          </p:cNvCxnSpPr>
          <p:nvPr/>
        </p:nvCxnSpPr>
        <p:spPr>
          <a:xfrm rot="10800000">
            <a:off x="1262125" y="35496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79"/>
          <p:cNvCxnSpPr>
            <a:stCxn id="838" idx="0"/>
            <a:endCxn id="835" idx="2"/>
          </p:cNvCxnSpPr>
          <p:nvPr/>
        </p:nvCxnSpPr>
        <p:spPr>
          <a:xfrm rot="10800000">
            <a:off x="2141425" y="3549700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79"/>
          <p:cNvCxnSpPr>
            <a:stCxn id="839" idx="0"/>
            <a:endCxn id="836" idx="2"/>
          </p:cNvCxnSpPr>
          <p:nvPr/>
        </p:nvCxnSpPr>
        <p:spPr>
          <a:xfrm rot="10800000">
            <a:off x="3020725" y="35496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79"/>
          <p:cNvCxnSpPr/>
          <p:nvPr/>
        </p:nvCxnSpPr>
        <p:spPr>
          <a:xfrm rot="10800000">
            <a:off x="3020725" y="26203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79"/>
          <p:cNvCxnSpPr>
            <a:stCxn id="834" idx="3"/>
            <a:endCxn id="835" idx="1"/>
          </p:cNvCxnSpPr>
          <p:nvPr/>
        </p:nvCxnSpPr>
        <p:spPr>
          <a:xfrm>
            <a:off x="1570375" y="32690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79"/>
          <p:cNvCxnSpPr>
            <a:stCxn id="835" idx="3"/>
            <a:endCxn id="836" idx="1"/>
          </p:cNvCxnSpPr>
          <p:nvPr/>
        </p:nvCxnSpPr>
        <p:spPr>
          <a:xfrm>
            <a:off x="2449675" y="32690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79"/>
          <p:cNvSpPr/>
          <p:nvPr/>
        </p:nvSpPr>
        <p:spPr>
          <a:xfrm>
            <a:off x="54496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9"/>
          <p:cNvSpPr/>
          <p:nvPr/>
        </p:nvSpPr>
        <p:spPr>
          <a:xfrm>
            <a:off x="63289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9"/>
          <p:cNvSpPr/>
          <p:nvPr/>
        </p:nvSpPr>
        <p:spPr>
          <a:xfrm>
            <a:off x="7208275" y="2988425"/>
            <a:ext cx="616500" cy="56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9"/>
          <p:cNvSpPr/>
          <p:nvPr/>
        </p:nvSpPr>
        <p:spPr>
          <a:xfrm>
            <a:off x="5449675" y="3917725"/>
            <a:ext cx="6165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</a:t>
            </a:r>
            <a:endParaRPr/>
          </a:p>
        </p:txBody>
      </p:sp>
      <p:sp>
        <p:nvSpPr>
          <p:cNvPr id="850" name="Google Shape;850;p79"/>
          <p:cNvSpPr/>
          <p:nvPr/>
        </p:nvSpPr>
        <p:spPr>
          <a:xfrm>
            <a:off x="6197575" y="3917800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maison</a:t>
            </a:r>
            <a:endParaRPr/>
          </a:p>
        </p:txBody>
      </p:sp>
      <p:sp>
        <p:nvSpPr>
          <p:cNvPr id="851" name="Google Shape;851;p79"/>
          <p:cNvSpPr/>
          <p:nvPr/>
        </p:nvSpPr>
        <p:spPr>
          <a:xfrm>
            <a:off x="7076875" y="3917725"/>
            <a:ext cx="879300" cy="42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bleue</a:t>
            </a:r>
            <a:endParaRPr/>
          </a:p>
        </p:txBody>
      </p:sp>
      <p:cxnSp>
        <p:nvCxnSpPr>
          <p:cNvPr id="852" name="Google Shape;852;p79"/>
          <p:cNvCxnSpPr>
            <a:stCxn id="849" idx="0"/>
            <a:endCxn id="846" idx="2"/>
          </p:cNvCxnSpPr>
          <p:nvPr/>
        </p:nvCxnSpPr>
        <p:spPr>
          <a:xfrm rot="10800000">
            <a:off x="5757925" y="35496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79"/>
          <p:cNvCxnSpPr>
            <a:stCxn id="850" idx="0"/>
            <a:endCxn id="847" idx="2"/>
          </p:cNvCxnSpPr>
          <p:nvPr/>
        </p:nvCxnSpPr>
        <p:spPr>
          <a:xfrm rot="10800000">
            <a:off x="6637225" y="3549700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79"/>
          <p:cNvCxnSpPr>
            <a:stCxn id="851" idx="0"/>
            <a:endCxn id="848" idx="2"/>
          </p:cNvCxnSpPr>
          <p:nvPr/>
        </p:nvCxnSpPr>
        <p:spPr>
          <a:xfrm rot="10800000">
            <a:off x="7516525" y="35496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p79"/>
          <p:cNvCxnSpPr/>
          <p:nvPr/>
        </p:nvCxnSpPr>
        <p:spPr>
          <a:xfrm rot="10800000">
            <a:off x="7516525" y="2467925"/>
            <a:ext cx="0" cy="36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6" name="Google Shape;856;p79"/>
          <p:cNvCxnSpPr>
            <a:stCxn id="846" idx="3"/>
            <a:endCxn id="847" idx="1"/>
          </p:cNvCxnSpPr>
          <p:nvPr/>
        </p:nvCxnSpPr>
        <p:spPr>
          <a:xfrm>
            <a:off x="6066175" y="32690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79"/>
          <p:cNvCxnSpPr>
            <a:stCxn id="847" idx="3"/>
            <a:endCxn id="848" idx="1"/>
          </p:cNvCxnSpPr>
          <p:nvPr/>
        </p:nvCxnSpPr>
        <p:spPr>
          <a:xfrm>
            <a:off x="6945475" y="3269075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79"/>
          <p:cNvSpPr txBox="1"/>
          <p:nvPr/>
        </p:nvSpPr>
        <p:spPr>
          <a:xfrm>
            <a:off x="6021549" y="305687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p79"/>
          <p:cNvSpPr txBox="1"/>
          <p:nvPr/>
        </p:nvSpPr>
        <p:spPr>
          <a:xfrm>
            <a:off x="6901601" y="3056878"/>
            <a:ext cx="3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60" name="Google Shape;860;p79"/>
          <p:cNvCxnSpPr/>
          <p:nvPr/>
        </p:nvCxnSpPr>
        <p:spPr>
          <a:xfrm rot="5400000">
            <a:off x="6656975" y="2093325"/>
            <a:ext cx="600" cy="1758600"/>
          </a:xfrm>
          <a:prstGeom prst="curvedConnector3">
            <a:avLst>
              <a:gd fmla="val -90016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79"/>
          <p:cNvCxnSpPr/>
          <p:nvPr/>
        </p:nvCxnSpPr>
        <p:spPr>
          <a:xfrm rot="5400000">
            <a:off x="7096625" y="2532975"/>
            <a:ext cx="600" cy="8793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79"/>
          <p:cNvSpPr txBox="1"/>
          <p:nvPr/>
        </p:nvSpPr>
        <p:spPr>
          <a:xfrm>
            <a:off x="3900025" y="2992025"/>
            <a:ext cx="8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“ ~ ”</a:t>
            </a:r>
            <a:endParaRPr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/>
          <p:nvPr/>
        </p:nvSpPr>
        <p:spPr>
          <a:xfrm>
            <a:off x="2911875" y="776175"/>
            <a:ext cx="6089400" cy="42216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8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Self Attention</a:t>
            </a:r>
            <a:endParaRPr/>
          </a:p>
        </p:txBody>
      </p:sp>
      <p:grpSp>
        <p:nvGrpSpPr>
          <p:cNvPr id="869" name="Google Shape;869;p80"/>
          <p:cNvGrpSpPr/>
          <p:nvPr/>
        </p:nvGrpSpPr>
        <p:grpSpPr>
          <a:xfrm>
            <a:off x="1314396" y="2183005"/>
            <a:ext cx="516773" cy="276770"/>
            <a:chOff x="769775" y="2822500"/>
            <a:chExt cx="489600" cy="221700"/>
          </a:xfrm>
        </p:grpSpPr>
        <p:sp>
          <p:nvSpPr>
            <p:cNvPr id="870" name="Google Shape;870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80"/>
          <p:cNvGrpSpPr/>
          <p:nvPr/>
        </p:nvGrpSpPr>
        <p:grpSpPr>
          <a:xfrm>
            <a:off x="1314396" y="2450703"/>
            <a:ext cx="516773" cy="276770"/>
            <a:chOff x="769775" y="2822500"/>
            <a:chExt cx="489600" cy="221700"/>
          </a:xfrm>
        </p:grpSpPr>
        <p:sp>
          <p:nvSpPr>
            <p:cNvPr id="873" name="Google Shape;873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5" name="Google Shape;875;p80"/>
          <p:cNvGrpSpPr/>
          <p:nvPr/>
        </p:nvGrpSpPr>
        <p:grpSpPr>
          <a:xfrm>
            <a:off x="1314396" y="2727484"/>
            <a:ext cx="516773" cy="276770"/>
            <a:chOff x="769775" y="2822500"/>
            <a:chExt cx="489600" cy="221700"/>
          </a:xfrm>
        </p:grpSpPr>
        <p:sp>
          <p:nvSpPr>
            <p:cNvPr id="876" name="Google Shape;876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80"/>
          <p:cNvGrpSpPr/>
          <p:nvPr/>
        </p:nvGrpSpPr>
        <p:grpSpPr>
          <a:xfrm>
            <a:off x="1314396" y="3004264"/>
            <a:ext cx="516773" cy="276770"/>
            <a:chOff x="769775" y="2822500"/>
            <a:chExt cx="489600" cy="221700"/>
          </a:xfrm>
        </p:grpSpPr>
        <p:sp>
          <p:nvSpPr>
            <p:cNvPr id="879" name="Google Shape;879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80"/>
          <p:cNvGrpSpPr/>
          <p:nvPr/>
        </p:nvGrpSpPr>
        <p:grpSpPr>
          <a:xfrm>
            <a:off x="1314396" y="3271962"/>
            <a:ext cx="516773" cy="276770"/>
            <a:chOff x="769775" y="2822500"/>
            <a:chExt cx="489600" cy="221700"/>
          </a:xfrm>
        </p:grpSpPr>
        <p:sp>
          <p:nvSpPr>
            <p:cNvPr id="882" name="Google Shape;882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4" name="Google Shape;884;p80"/>
          <p:cNvSpPr txBox="1"/>
          <p:nvPr/>
        </p:nvSpPr>
        <p:spPr>
          <a:xfrm>
            <a:off x="85350" y="2082625"/>
            <a:ext cx="900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80"/>
          <p:cNvSpPr txBox="1"/>
          <p:nvPr/>
        </p:nvSpPr>
        <p:spPr>
          <a:xfrm>
            <a:off x="971650" y="1314023"/>
            <a:ext cx="1277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Word embeddings</a:t>
            </a:r>
            <a:endParaRPr b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6" name="Google Shape;886;p80"/>
          <p:cNvSpPr txBox="1"/>
          <p:nvPr/>
        </p:nvSpPr>
        <p:spPr>
          <a:xfrm>
            <a:off x="3356000" y="377175"/>
            <a:ext cx="3753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One Self-Attention Head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87" name="Google Shape;887;p80"/>
          <p:cNvCxnSpPr/>
          <p:nvPr/>
        </p:nvCxnSpPr>
        <p:spPr>
          <a:xfrm flipH="1" rot="10800000">
            <a:off x="981075" y="23172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8" name="Google Shape;888;p80"/>
          <p:cNvCxnSpPr/>
          <p:nvPr/>
        </p:nvCxnSpPr>
        <p:spPr>
          <a:xfrm flipH="1" rot="10800000">
            <a:off x="981075" y="2592538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80"/>
          <p:cNvCxnSpPr/>
          <p:nvPr/>
        </p:nvCxnSpPr>
        <p:spPr>
          <a:xfrm flipH="1" rot="10800000">
            <a:off x="981075" y="285877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80"/>
          <p:cNvCxnSpPr/>
          <p:nvPr/>
        </p:nvCxnSpPr>
        <p:spPr>
          <a:xfrm flipH="1" rot="10800000">
            <a:off x="981075" y="3137025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80"/>
          <p:cNvCxnSpPr/>
          <p:nvPr/>
        </p:nvCxnSpPr>
        <p:spPr>
          <a:xfrm flipH="1" rot="10800000">
            <a:off x="981075" y="3424350"/>
            <a:ext cx="347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92" name="Google Shape;892;p80"/>
          <p:cNvGrpSpPr/>
          <p:nvPr/>
        </p:nvGrpSpPr>
        <p:grpSpPr>
          <a:xfrm>
            <a:off x="1831138" y="2183005"/>
            <a:ext cx="516773" cy="276770"/>
            <a:chOff x="769775" y="2822500"/>
            <a:chExt cx="489600" cy="221700"/>
          </a:xfrm>
        </p:grpSpPr>
        <p:sp>
          <p:nvSpPr>
            <p:cNvPr id="893" name="Google Shape;893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80"/>
          <p:cNvGrpSpPr/>
          <p:nvPr/>
        </p:nvGrpSpPr>
        <p:grpSpPr>
          <a:xfrm>
            <a:off x="1831138" y="2450703"/>
            <a:ext cx="516773" cy="276770"/>
            <a:chOff x="769775" y="2822500"/>
            <a:chExt cx="489600" cy="221700"/>
          </a:xfrm>
        </p:grpSpPr>
        <p:sp>
          <p:nvSpPr>
            <p:cNvPr id="896" name="Google Shape;896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8" name="Google Shape;898;p80"/>
          <p:cNvGrpSpPr/>
          <p:nvPr/>
        </p:nvGrpSpPr>
        <p:grpSpPr>
          <a:xfrm>
            <a:off x="1831136" y="2727471"/>
            <a:ext cx="516773" cy="276770"/>
            <a:chOff x="711989" y="2822490"/>
            <a:chExt cx="489600" cy="221700"/>
          </a:xfrm>
        </p:grpSpPr>
        <p:sp>
          <p:nvSpPr>
            <p:cNvPr id="899" name="Google Shape;899;p80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0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1" name="Google Shape;901;p80"/>
          <p:cNvGrpSpPr/>
          <p:nvPr/>
        </p:nvGrpSpPr>
        <p:grpSpPr>
          <a:xfrm>
            <a:off x="1831138" y="3004264"/>
            <a:ext cx="516773" cy="276770"/>
            <a:chOff x="769775" y="2822500"/>
            <a:chExt cx="489600" cy="221700"/>
          </a:xfrm>
        </p:grpSpPr>
        <p:sp>
          <p:nvSpPr>
            <p:cNvPr id="902" name="Google Shape;902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904" name="Google Shape;904;p80"/>
          <p:cNvGrpSpPr/>
          <p:nvPr/>
        </p:nvGrpSpPr>
        <p:grpSpPr>
          <a:xfrm>
            <a:off x="1831138" y="3271962"/>
            <a:ext cx="516773" cy="276770"/>
            <a:chOff x="769775" y="2822500"/>
            <a:chExt cx="489600" cy="221700"/>
          </a:xfrm>
        </p:grpSpPr>
        <p:sp>
          <p:nvSpPr>
            <p:cNvPr id="905" name="Google Shape;905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80"/>
          <p:cNvSpPr/>
          <p:nvPr/>
        </p:nvSpPr>
        <p:spPr>
          <a:xfrm>
            <a:off x="3388387" y="16828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0"/>
          <p:cNvSpPr/>
          <p:nvPr/>
        </p:nvSpPr>
        <p:spPr>
          <a:xfrm>
            <a:off x="3388387" y="14611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0"/>
          <p:cNvSpPr/>
          <p:nvPr/>
        </p:nvSpPr>
        <p:spPr>
          <a:xfrm>
            <a:off x="3632412" y="16828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0"/>
          <p:cNvSpPr/>
          <p:nvPr/>
        </p:nvSpPr>
        <p:spPr>
          <a:xfrm>
            <a:off x="3632412" y="14611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0"/>
          <p:cNvSpPr/>
          <p:nvPr/>
        </p:nvSpPr>
        <p:spPr>
          <a:xfrm>
            <a:off x="3388387" y="2126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0"/>
          <p:cNvSpPr/>
          <p:nvPr/>
        </p:nvSpPr>
        <p:spPr>
          <a:xfrm>
            <a:off x="3388387" y="1904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0"/>
          <p:cNvSpPr/>
          <p:nvPr/>
        </p:nvSpPr>
        <p:spPr>
          <a:xfrm>
            <a:off x="3632412" y="21262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0"/>
          <p:cNvSpPr/>
          <p:nvPr/>
        </p:nvSpPr>
        <p:spPr>
          <a:xfrm>
            <a:off x="3632412" y="19045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0"/>
          <p:cNvSpPr/>
          <p:nvPr/>
        </p:nvSpPr>
        <p:spPr>
          <a:xfrm>
            <a:off x="3383975" y="29524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80"/>
          <p:cNvSpPr/>
          <p:nvPr/>
        </p:nvSpPr>
        <p:spPr>
          <a:xfrm>
            <a:off x="3383975" y="2730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0"/>
          <p:cNvSpPr/>
          <p:nvPr/>
        </p:nvSpPr>
        <p:spPr>
          <a:xfrm>
            <a:off x="3628000" y="29524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0"/>
          <p:cNvSpPr/>
          <p:nvPr/>
        </p:nvSpPr>
        <p:spPr>
          <a:xfrm>
            <a:off x="3628000" y="2730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80"/>
          <p:cNvSpPr/>
          <p:nvPr/>
        </p:nvSpPr>
        <p:spPr>
          <a:xfrm>
            <a:off x="3383975" y="33958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0"/>
          <p:cNvSpPr/>
          <p:nvPr/>
        </p:nvSpPr>
        <p:spPr>
          <a:xfrm>
            <a:off x="3383975" y="31741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0"/>
          <p:cNvSpPr/>
          <p:nvPr/>
        </p:nvSpPr>
        <p:spPr>
          <a:xfrm>
            <a:off x="3628000" y="33958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0"/>
          <p:cNvSpPr/>
          <p:nvPr/>
        </p:nvSpPr>
        <p:spPr>
          <a:xfrm>
            <a:off x="3628000" y="31741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0"/>
          <p:cNvSpPr/>
          <p:nvPr/>
        </p:nvSpPr>
        <p:spPr>
          <a:xfrm>
            <a:off x="3420000" y="42016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0"/>
          <p:cNvSpPr/>
          <p:nvPr/>
        </p:nvSpPr>
        <p:spPr>
          <a:xfrm>
            <a:off x="3420000" y="39799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0"/>
          <p:cNvSpPr/>
          <p:nvPr/>
        </p:nvSpPr>
        <p:spPr>
          <a:xfrm>
            <a:off x="3664025" y="42016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0"/>
          <p:cNvSpPr/>
          <p:nvPr/>
        </p:nvSpPr>
        <p:spPr>
          <a:xfrm>
            <a:off x="3664025" y="39799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0"/>
          <p:cNvSpPr/>
          <p:nvPr/>
        </p:nvSpPr>
        <p:spPr>
          <a:xfrm>
            <a:off x="3420000" y="46450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80"/>
          <p:cNvSpPr/>
          <p:nvPr/>
        </p:nvSpPr>
        <p:spPr>
          <a:xfrm>
            <a:off x="3420000" y="44233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0"/>
          <p:cNvSpPr/>
          <p:nvPr/>
        </p:nvSpPr>
        <p:spPr>
          <a:xfrm>
            <a:off x="3664025" y="46450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0"/>
          <p:cNvSpPr/>
          <p:nvPr/>
        </p:nvSpPr>
        <p:spPr>
          <a:xfrm>
            <a:off x="3664025" y="442335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80"/>
          <p:cNvSpPr txBox="1"/>
          <p:nvPr/>
        </p:nvSpPr>
        <p:spPr>
          <a:xfrm>
            <a:off x="3026638" y="1527188"/>
            <a:ext cx="543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80"/>
          <p:cNvSpPr txBox="1"/>
          <p:nvPr/>
        </p:nvSpPr>
        <p:spPr>
          <a:xfrm>
            <a:off x="3002963" y="2778525"/>
            <a:ext cx="543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80"/>
          <p:cNvSpPr txBox="1"/>
          <p:nvPr/>
        </p:nvSpPr>
        <p:spPr>
          <a:xfrm>
            <a:off x="3026650" y="4049250"/>
            <a:ext cx="543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4" name="Google Shape;934;p80"/>
          <p:cNvGrpSpPr/>
          <p:nvPr/>
        </p:nvGrpSpPr>
        <p:grpSpPr>
          <a:xfrm>
            <a:off x="4237451" y="1555694"/>
            <a:ext cx="492489" cy="173768"/>
            <a:chOff x="769775" y="2822500"/>
            <a:chExt cx="489600" cy="221700"/>
          </a:xfrm>
        </p:grpSpPr>
        <p:sp>
          <p:nvSpPr>
            <p:cNvPr id="935" name="Google Shape;935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7" name="Google Shape;937;p80"/>
          <p:cNvGrpSpPr/>
          <p:nvPr/>
        </p:nvGrpSpPr>
        <p:grpSpPr>
          <a:xfrm>
            <a:off x="4237451" y="1723753"/>
            <a:ext cx="492489" cy="173768"/>
            <a:chOff x="769775" y="2822500"/>
            <a:chExt cx="489600" cy="221700"/>
          </a:xfrm>
        </p:grpSpPr>
        <p:sp>
          <p:nvSpPr>
            <p:cNvPr id="938" name="Google Shape;938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0" name="Google Shape;940;p80"/>
          <p:cNvGrpSpPr/>
          <p:nvPr/>
        </p:nvGrpSpPr>
        <p:grpSpPr>
          <a:xfrm>
            <a:off x="4237462" y="1897516"/>
            <a:ext cx="492489" cy="173768"/>
            <a:chOff x="711989" y="2822490"/>
            <a:chExt cx="489600" cy="221700"/>
          </a:xfrm>
        </p:grpSpPr>
        <p:sp>
          <p:nvSpPr>
            <p:cNvPr id="941" name="Google Shape;941;p80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0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80"/>
          <p:cNvGrpSpPr/>
          <p:nvPr/>
        </p:nvGrpSpPr>
        <p:grpSpPr>
          <a:xfrm>
            <a:off x="4237451" y="2071274"/>
            <a:ext cx="492489" cy="173768"/>
            <a:chOff x="769775" y="2822500"/>
            <a:chExt cx="489600" cy="221700"/>
          </a:xfrm>
        </p:grpSpPr>
        <p:sp>
          <p:nvSpPr>
            <p:cNvPr id="944" name="Google Shape;944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946" name="Google Shape;946;p80"/>
          <p:cNvGrpSpPr/>
          <p:nvPr/>
        </p:nvGrpSpPr>
        <p:grpSpPr>
          <a:xfrm>
            <a:off x="4237451" y="2239333"/>
            <a:ext cx="492489" cy="173768"/>
            <a:chOff x="769775" y="2822500"/>
            <a:chExt cx="489600" cy="221700"/>
          </a:xfrm>
        </p:grpSpPr>
        <p:sp>
          <p:nvSpPr>
            <p:cNvPr id="947" name="Google Shape;947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80"/>
          <p:cNvGrpSpPr/>
          <p:nvPr/>
        </p:nvGrpSpPr>
        <p:grpSpPr>
          <a:xfrm>
            <a:off x="4229810" y="2827134"/>
            <a:ext cx="492489" cy="173746"/>
            <a:chOff x="769775" y="2822500"/>
            <a:chExt cx="489600" cy="221700"/>
          </a:xfrm>
        </p:grpSpPr>
        <p:sp>
          <p:nvSpPr>
            <p:cNvPr id="950" name="Google Shape;950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80"/>
          <p:cNvGrpSpPr/>
          <p:nvPr/>
        </p:nvGrpSpPr>
        <p:grpSpPr>
          <a:xfrm>
            <a:off x="4229810" y="2995194"/>
            <a:ext cx="492489" cy="173746"/>
            <a:chOff x="769775" y="2822500"/>
            <a:chExt cx="489600" cy="221700"/>
          </a:xfrm>
        </p:grpSpPr>
        <p:sp>
          <p:nvSpPr>
            <p:cNvPr id="953" name="Google Shape;953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5" name="Google Shape;955;p80"/>
          <p:cNvGrpSpPr/>
          <p:nvPr/>
        </p:nvGrpSpPr>
        <p:grpSpPr>
          <a:xfrm>
            <a:off x="4229809" y="3168948"/>
            <a:ext cx="492489" cy="173746"/>
            <a:chOff x="711989" y="2822490"/>
            <a:chExt cx="489600" cy="221700"/>
          </a:xfrm>
        </p:grpSpPr>
        <p:sp>
          <p:nvSpPr>
            <p:cNvPr id="956" name="Google Shape;956;p80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0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8" name="Google Shape;958;p80"/>
          <p:cNvGrpSpPr/>
          <p:nvPr/>
        </p:nvGrpSpPr>
        <p:grpSpPr>
          <a:xfrm>
            <a:off x="4229798" y="3344271"/>
            <a:ext cx="492489" cy="173746"/>
            <a:chOff x="1320198" y="3721085"/>
            <a:chExt cx="489600" cy="221700"/>
          </a:xfrm>
        </p:grpSpPr>
        <p:sp>
          <p:nvSpPr>
            <p:cNvPr id="959" name="Google Shape;959;p80"/>
            <p:cNvSpPr/>
            <p:nvPr/>
          </p:nvSpPr>
          <p:spPr>
            <a:xfrm>
              <a:off x="1320198" y="3721085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0"/>
            <p:cNvSpPr/>
            <p:nvPr/>
          </p:nvSpPr>
          <p:spPr>
            <a:xfrm>
              <a:off x="1564998" y="3721085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961" name="Google Shape;961;p80"/>
          <p:cNvGrpSpPr/>
          <p:nvPr/>
        </p:nvGrpSpPr>
        <p:grpSpPr>
          <a:xfrm>
            <a:off x="4229810" y="3510778"/>
            <a:ext cx="492489" cy="173746"/>
            <a:chOff x="769775" y="2822500"/>
            <a:chExt cx="489600" cy="221700"/>
          </a:xfrm>
        </p:grpSpPr>
        <p:sp>
          <p:nvSpPr>
            <p:cNvPr id="962" name="Google Shape;962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80"/>
          <p:cNvGrpSpPr/>
          <p:nvPr/>
        </p:nvGrpSpPr>
        <p:grpSpPr>
          <a:xfrm>
            <a:off x="4243639" y="4042289"/>
            <a:ext cx="492489" cy="173768"/>
            <a:chOff x="769775" y="2822500"/>
            <a:chExt cx="489600" cy="221700"/>
          </a:xfrm>
        </p:grpSpPr>
        <p:sp>
          <p:nvSpPr>
            <p:cNvPr id="965" name="Google Shape;965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80"/>
          <p:cNvGrpSpPr/>
          <p:nvPr/>
        </p:nvGrpSpPr>
        <p:grpSpPr>
          <a:xfrm>
            <a:off x="4243650" y="4216071"/>
            <a:ext cx="492489" cy="173768"/>
            <a:chOff x="1013051" y="3438130"/>
            <a:chExt cx="489600" cy="221700"/>
          </a:xfrm>
        </p:grpSpPr>
        <p:sp>
          <p:nvSpPr>
            <p:cNvPr id="968" name="Google Shape;968;p80"/>
            <p:cNvSpPr/>
            <p:nvPr/>
          </p:nvSpPr>
          <p:spPr>
            <a:xfrm>
              <a:off x="1013051" y="343813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0"/>
            <p:cNvSpPr/>
            <p:nvPr/>
          </p:nvSpPr>
          <p:spPr>
            <a:xfrm>
              <a:off x="1257851" y="343813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80"/>
          <p:cNvGrpSpPr/>
          <p:nvPr/>
        </p:nvGrpSpPr>
        <p:grpSpPr>
          <a:xfrm>
            <a:off x="4243635" y="4384100"/>
            <a:ext cx="492489" cy="173768"/>
            <a:chOff x="711989" y="2822490"/>
            <a:chExt cx="489600" cy="221700"/>
          </a:xfrm>
        </p:grpSpPr>
        <p:sp>
          <p:nvSpPr>
            <p:cNvPr id="971" name="Google Shape;971;p80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0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80"/>
          <p:cNvGrpSpPr/>
          <p:nvPr/>
        </p:nvGrpSpPr>
        <p:grpSpPr>
          <a:xfrm>
            <a:off x="4243662" y="4558272"/>
            <a:ext cx="492489" cy="173768"/>
            <a:chOff x="1320198" y="3856275"/>
            <a:chExt cx="489600" cy="221700"/>
          </a:xfrm>
        </p:grpSpPr>
        <p:sp>
          <p:nvSpPr>
            <p:cNvPr id="974" name="Google Shape;974;p80"/>
            <p:cNvSpPr/>
            <p:nvPr/>
          </p:nvSpPr>
          <p:spPr>
            <a:xfrm>
              <a:off x="1320198" y="3856275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0"/>
            <p:cNvSpPr/>
            <p:nvPr/>
          </p:nvSpPr>
          <p:spPr>
            <a:xfrm>
              <a:off x="1564998" y="3856275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976" name="Google Shape;976;p80"/>
          <p:cNvGrpSpPr/>
          <p:nvPr/>
        </p:nvGrpSpPr>
        <p:grpSpPr>
          <a:xfrm>
            <a:off x="4243639" y="4725928"/>
            <a:ext cx="492489" cy="173768"/>
            <a:chOff x="769775" y="2822500"/>
            <a:chExt cx="489600" cy="221700"/>
          </a:xfrm>
        </p:grpSpPr>
        <p:sp>
          <p:nvSpPr>
            <p:cNvPr id="977" name="Google Shape;977;p8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9" name="Google Shape;979;p80"/>
          <p:cNvCxnSpPr/>
          <p:nvPr/>
        </p:nvCxnSpPr>
        <p:spPr>
          <a:xfrm flipH="1" rot="10800000">
            <a:off x="2471750" y="2009900"/>
            <a:ext cx="785700" cy="671400"/>
          </a:xfrm>
          <a:prstGeom prst="straightConnector1">
            <a:avLst/>
          </a:prstGeom>
          <a:noFill/>
          <a:ln cap="flat" cmpd="sng" w="28575">
            <a:solidFill>
              <a:srgbClr val="FF8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80"/>
          <p:cNvCxnSpPr/>
          <p:nvPr/>
        </p:nvCxnSpPr>
        <p:spPr>
          <a:xfrm>
            <a:off x="3943350" y="1905000"/>
            <a:ext cx="71400" cy="0"/>
          </a:xfrm>
          <a:prstGeom prst="straightConnector1">
            <a:avLst/>
          </a:prstGeom>
          <a:noFill/>
          <a:ln cap="flat" cmpd="sng" w="28575">
            <a:solidFill>
              <a:srgbClr val="FF8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80"/>
          <p:cNvCxnSpPr/>
          <p:nvPr/>
        </p:nvCxnSpPr>
        <p:spPr>
          <a:xfrm>
            <a:off x="2471750" y="2967050"/>
            <a:ext cx="785700" cy="2955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2" name="Google Shape;982;p80"/>
          <p:cNvCxnSpPr/>
          <p:nvPr/>
        </p:nvCxnSpPr>
        <p:spPr>
          <a:xfrm>
            <a:off x="3943350" y="3157550"/>
            <a:ext cx="71400" cy="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80"/>
          <p:cNvCxnSpPr>
            <a:endCxn id="933" idx="0"/>
          </p:cNvCxnSpPr>
          <p:nvPr/>
        </p:nvCxnSpPr>
        <p:spPr>
          <a:xfrm>
            <a:off x="2428900" y="3214650"/>
            <a:ext cx="869400" cy="834600"/>
          </a:xfrm>
          <a:prstGeom prst="straightConnector1">
            <a:avLst/>
          </a:prstGeom>
          <a:noFill/>
          <a:ln cap="flat" cmpd="sng" w="28575">
            <a:solidFill>
              <a:srgbClr val="74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80"/>
          <p:cNvCxnSpPr/>
          <p:nvPr/>
        </p:nvCxnSpPr>
        <p:spPr>
          <a:xfrm>
            <a:off x="3974725" y="4447488"/>
            <a:ext cx="71400" cy="0"/>
          </a:xfrm>
          <a:prstGeom prst="straightConnector1">
            <a:avLst/>
          </a:prstGeom>
          <a:noFill/>
          <a:ln cap="flat" cmpd="sng" w="28575">
            <a:solidFill>
              <a:srgbClr val="74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80"/>
          <p:cNvSpPr txBox="1"/>
          <p:nvPr/>
        </p:nvSpPr>
        <p:spPr>
          <a:xfrm rot="-2367917">
            <a:off x="2540966" y="2037632"/>
            <a:ext cx="543257" cy="399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8DFF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30000" u="none" cap="none" strike="noStrike">
              <a:solidFill>
                <a:srgbClr val="FF8D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6" name="Google Shape;986;p80"/>
          <p:cNvSpPr txBox="1"/>
          <p:nvPr/>
        </p:nvSpPr>
        <p:spPr>
          <a:xfrm rot="1501358">
            <a:off x="2652833" y="2825704"/>
            <a:ext cx="543293" cy="399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30000" u="none" cap="none" strike="noStrike"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7" name="Google Shape;987;p80"/>
          <p:cNvSpPr txBox="1"/>
          <p:nvPr/>
        </p:nvSpPr>
        <p:spPr>
          <a:xfrm rot="2701342">
            <a:off x="2461119" y="3418653"/>
            <a:ext cx="543270" cy="399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74FFFF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baseline="30000" u="none" cap="none" strike="noStrike">
              <a:solidFill>
                <a:srgbClr val="74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80"/>
          <p:cNvSpPr txBox="1"/>
          <p:nvPr/>
        </p:nvSpPr>
        <p:spPr>
          <a:xfrm>
            <a:off x="3941077" y="12224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query vectors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80"/>
          <p:cNvSpPr txBox="1"/>
          <p:nvPr/>
        </p:nvSpPr>
        <p:spPr>
          <a:xfrm>
            <a:off x="3954525" y="2496363"/>
            <a:ext cx="1687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key vectors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80"/>
          <p:cNvSpPr txBox="1"/>
          <p:nvPr/>
        </p:nvSpPr>
        <p:spPr>
          <a:xfrm>
            <a:off x="4002900" y="37151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value vectors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80"/>
          <p:cNvSpPr/>
          <p:nvPr/>
        </p:nvSpPr>
        <p:spPr>
          <a:xfrm>
            <a:off x="5539039" y="1222889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80"/>
          <p:cNvSpPr/>
          <p:nvPr/>
        </p:nvSpPr>
        <p:spPr>
          <a:xfrm>
            <a:off x="5539050" y="1396671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80"/>
          <p:cNvSpPr/>
          <p:nvPr/>
        </p:nvSpPr>
        <p:spPr>
          <a:xfrm>
            <a:off x="5539035" y="1564700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80"/>
          <p:cNvSpPr/>
          <p:nvPr/>
        </p:nvSpPr>
        <p:spPr>
          <a:xfrm>
            <a:off x="5539062" y="1738872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80"/>
          <p:cNvSpPr/>
          <p:nvPr/>
        </p:nvSpPr>
        <p:spPr>
          <a:xfrm>
            <a:off x="5539039" y="1906528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p80"/>
          <p:cNvCxnSpPr>
            <a:stCxn id="936" idx="3"/>
            <a:endCxn id="991" idx="1"/>
          </p:cNvCxnSpPr>
          <p:nvPr/>
        </p:nvCxnSpPr>
        <p:spPr>
          <a:xfrm flipH="1" rot="10800000">
            <a:off x="4729939" y="1309878"/>
            <a:ext cx="809100" cy="33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7" name="Google Shape;997;p80"/>
          <p:cNvCxnSpPr>
            <a:stCxn id="951" idx="3"/>
            <a:endCxn id="991" idx="1"/>
          </p:cNvCxnSpPr>
          <p:nvPr/>
        </p:nvCxnSpPr>
        <p:spPr>
          <a:xfrm flipH="1" rot="10800000">
            <a:off x="4722298" y="1309607"/>
            <a:ext cx="816600" cy="16044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8" name="Google Shape;998;p80"/>
          <p:cNvCxnSpPr>
            <a:stCxn id="936" idx="3"/>
            <a:endCxn id="992" idx="1"/>
          </p:cNvCxnSpPr>
          <p:nvPr/>
        </p:nvCxnSpPr>
        <p:spPr>
          <a:xfrm flipH="1" rot="10800000">
            <a:off x="4729939" y="1483578"/>
            <a:ext cx="809100" cy="159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9" name="Google Shape;999;p80"/>
          <p:cNvCxnSpPr>
            <a:stCxn id="954" idx="3"/>
            <a:endCxn id="992" idx="1"/>
          </p:cNvCxnSpPr>
          <p:nvPr/>
        </p:nvCxnSpPr>
        <p:spPr>
          <a:xfrm flipH="1" rot="10800000">
            <a:off x="4722298" y="1483667"/>
            <a:ext cx="816900" cy="15984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80"/>
          <p:cNvCxnSpPr>
            <a:stCxn id="936" idx="3"/>
            <a:endCxn id="993" idx="1"/>
          </p:cNvCxnSpPr>
          <p:nvPr/>
        </p:nvCxnSpPr>
        <p:spPr>
          <a:xfrm>
            <a:off x="4729939" y="1642578"/>
            <a:ext cx="809100" cy="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80"/>
          <p:cNvCxnSpPr>
            <a:stCxn id="936" idx="3"/>
            <a:endCxn id="994" idx="1"/>
          </p:cNvCxnSpPr>
          <p:nvPr/>
        </p:nvCxnSpPr>
        <p:spPr>
          <a:xfrm>
            <a:off x="4729939" y="1642578"/>
            <a:ext cx="809100" cy="183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80"/>
          <p:cNvCxnSpPr>
            <a:stCxn id="936" idx="3"/>
            <a:endCxn id="995" idx="1"/>
          </p:cNvCxnSpPr>
          <p:nvPr/>
        </p:nvCxnSpPr>
        <p:spPr>
          <a:xfrm>
            <a:off x="4729939" y="1642578"/>
            <a:ext cx="809100" cy="35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3" name="Google Shape;1003;p80"/>
          <p:cNvCxnSpPr>
            <a:stCxn id="957" idx="3"/>
            <a:endCxn id="993" idx="1"/>
          </p:cNvCxnSpPr>
          <p:nvPr/>
        </p:nvCxnSpPr>
        <p:spPr>
          <a:xfrm flipH="1" rot="10800000">
            <a:off x="4722298" y="1651421"/>
            <a:ext cx="816600" cy="16044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80"/>
          <p:cNvCxnSpPr>
            <a:stCxn id="960" idx="3"/>
            <a:endCxn id="994" idx="1"/>
          </p:cNvCxnSpPr>
          <p:nvPr/>
        </p:nvCxnSpPr>
        <p:spPr>
          <a:xfrm flipH="1" rot="10800000">
            <a:off x="4722287" y="1825845"/>
            <a:ext cx="816900" cy="16053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80"/>
          <p:cNvCxnSpPr>
            <a:stCxn id="963" idx="3"/>
            <a:endCxn id="995" idx="1"/>
          </p:cNvCxnSpPr>
          <p:nvPr/>
        </p:nvCxnSpPr>
        <p:spPr>
          <a:xfrm flipH="1" rot="10800000">
            <a:off x="4722298" y="1993252"/>
            <a:ext cx="816600" cy="16044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80"/>
          <p:cNvSpPr/>
          <p:nvPr/>
        </p:nvSpPr>
        <p:spPr>
          <a:xfrm>
            <a:off x="5843839" y="1527689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80"/>
          <p:cNvSpPr/>
          <p:nvPr/>
        </p:nvSpPr>
        <p:spPr>
          <a:xfrm>
            <a:off x="5843850" y="1701471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0"/>
          <p:cNvSpPr/>
          <p:nvPr/>
        </p:nvSpPr>
        <p:spPr>
          <a:xfrm>
            <a:off x="5843835" y="1869500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80"/>
          <p:cNvSpPr/>
          <p:nvPr/>
        </p:nvSpPr>
        <p:spPr>
          <a:xfrm>
            <a:off x="5843862" y="2043672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80"/>
          <p:cNvSpPr/>
          <p:nvPr/>
        </p:nvSpPr>
        <p:spPr>
          <a:xfrm>
            <a:off x="5843839" y="2211328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1" name="Google Shape;1011;p80"/>
          <p:cNvCxnSpPr>
            <a:stCxn id="939" idx="3"/>
            <a:endCxn id="1006" idx="1"/>
          </p:cNvCxnSpPr>
          <p:nvPr/>
        </p:nvCxnSpPr>
        <p:spPr>
          <a:xfrm flipH="1" rot="10800000">
            <a:off x="4729939" y="1614437"/>
            <a:ext cx="1113900" cy="19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2" name="Google Shape;1012;p80"/>
          <p:cNvCxnSpPr>
            <a:stCxn id="951" idx="3"/>
            <a:endCxn id="1006" idx="1"/>
          </p:cNvCxnSpPr>
          <p:nvPr/>
        </p:nvCxnSpPr>
        <p:spPr>
          <a:xfrm flipH="1" rot="10800000">
            <a:off x="4722298" y="1614407"/>
            <a:ext cx="1121400" cy="1299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3" name="Google Shape;1013;p80"/>
          <p:cNvCxnSpPr>
            <a:stCxn id="939" idx="3"/>
            <a:endCxn id="1007" idx="1"/>
          </p:cNvCxnSpPr>
          <p:nvPr/>
        </p:nvCxnSpPr>
        <p:spPr>
          <a:xfrm flipH="1" rot="10800000">
            <a:off x="4729939" y="1788437"/>
            <a:ext cx="1113900" cy="2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4" name="Google Shape;1014;p80"/>
          <p:cNvCxnSpPr>
            <a:stCxn id="939" idx="3"/>
            <a:endCxn id="1008" idx="1"/>
          </p:cNvCxnSpPr>
          <p:nvPr/>
        </p:nvCxnSpPr>
        <p:spPr>
          <a:xfrm>
            <a:off x="4729939" y="1810637"/>
            <a:ext cx="1113900" cy="14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5" name="Google Shape;1015;p80"/>
          <p:cNvCxnSpPr>
            <a:stCxn id="939" idx="3"/>
            <a:endCxn id="1009" idx="1"/>
          </p:cNvCxnSpPr>
          <p:nvPr/>
        </p:nvCxnSpPr>
        <p:spPr>
          <a:xfrm>
            <a:off x="4729939" y="1810637"/>
            <a:ext cx="1113900" cy="319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6" name="Google Shape;1016;p80"/>
          <p:cNvCxnSpPr>
            <a:stCxn id="939" idx="3"/>
            <a:endCxn id="1010" idx="1"/>
          </p:cNvCxnSpPr>
          <p:nvPr/>
        </p:nvCxnSpPr>
        <p:spPr>
          <a:xfrm>
            <a:off x="4729939" y="1810637"/>
            <a:ext cx="1113900" cy="48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7" name="Google Shape;1017;p80"/>
          <p:cNvCxnSpPr>
            <a:stCxn id="954" idx="3"/>
            <a:endCxn id="1007" idx="1"/>
          </p:cNvCxnSpPr>
          <p:nvPr/>
        </p:nvCxnSpPr>
        <p:spPr>
          <a:xfrm flipH="1" rot="10800000">
            <a:off x="4722298" y="1788467"/>
            <a:ext cx="1121700" cy="1293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8" name="Google Shape;1018;p80"/>
          <p:cNvCxnSpPr>
            <a:stCxn id="957" idx="3"/>
            <a:endCxn id="1008" idx="1"/>
          </p:cNvCxnSpPr>
          <p:nvPr/>
        </p:nvCxnSpPr>
        <p:spPr>
          <a:xfrm flipH="1" rot="10800000">
            <a:off x="4722298" y="1956221"/>
            <a:ext cx="1121400" cy="1299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19" name="Google Shape;1019;p80"/>
          <p:cNvCxnSpPr>
            <a:stCxn id="960" idx="3"/>
            <a:endCxn id="1009" idx="1"/>
          </p:cNvCxnSpPr>
          <p:nvPr/>
        </p:nvCxnSpPr>
        <p:spPr>
          <a:xfrm flipH="1" rot="10800000">
            <a:off x="4722287" y="2130645"/>
            <a:ext cx="1121700" cy="13005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20" name="Google Shape;1020;p80"/>
          <p:cNvCxnSpPr>
            <a:stCxn id="963" idx="3"/>
            <a:endCxn id="1010" idx="1"/>
          </p:cNvCxnSpPr>
          <p:nvPr/>
        </p:nvCxnSpPr>
        <p:spPr>
          <a:xfrm flipH="1" rot="10800000">
            <a:off x="4722298" y="2298052"/>
            <a:ext cx="1121400" cy="1299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6AA84F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021" name="Google Shape;1021;p80"/>
          <p:cNvSpPr/>
          <p:nvPr/>
        </p:nvSpPr>
        <p:spPr>
          <a:xfrm>
            <a:off x="6148639" y="1832489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0"/>
          <p:cNvSpPr/>
          <p:nvPr/>
        </p:nvSpPr>
        <p:spPr>
          <a:xfrm>
            <a:off x="6148650" y="2006271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0"/>
          <p:cNvSpPr/>
          <p:nvPr/>
        </p:nvSpPr>
        <p:spPr>
          <a:xfrm>
            <a:off x="6148635" y="2174300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0"/>
          <p:cNvSpPr/>
          <p:nvPr/>
        </p:nvSpPr>
        <p:spPr>
          <a:xfrm>
            <a:off x="6148662" y="2348472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0"/>
          <p:cNvSpPr/>
          <p:nvPr/>
        </p:nvSpPr>
        <p:spPr>
          <a:xfrm>
            <a:off x="6148639" y="2516128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6" name="Google Shape;1026;p80"/>
          <p:cNvCxnSpPr>
            <a:stCxn id="942" idx="3"/>
            <a:endCxn id="1021" idx="1"/>
          </p:cNvCxnSpPr>
          <p:nvPr/>
        </p:nvCxnSpPr>
        <p:spPr>
          <a:xfrm flipH="1" rot="10800000">
            <a:off x="4729951" y="1919301"/>
            <a:ext cx="1418700" cy="6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27" name="Google Shape;1027;p80"/>
          <p:cNvCxnSpPr>
            <a:stCxn id="942" idx="3"/>
            <a:endCxn id="1022" idx="1"/>
          </p:cNvCxnSpPr>
          <p:nvPr/>
        </p:nvCxnSpPr>
        <p:spPr>
          <a:xfrm>
            <a:off x="4729951" y="1984401"/>
            <a:ext cx="1418700" cy="10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80"/>
          <p:cNvCxnSpPr>
            <a:stCxn id="942" idx="3"/>
            <a:endCxn id="1023" idx="1"/>
          </p:cNvCxnSpPr>
          <p:nvPr/>
        </p:nvCxnSpPr>
        <p:spPr>
          <a:xfrm>
            <a:off x="4729951" y="1984401"/>
            <a:ext cx="1418700" cy="2766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29" name="Google Shape;1029;p80"/>
          <p:cNvCxnSpPr>
            <a:stCxn id="942" idx="3"/>
            <a:endCxn id="1024" idx="1"/>
          </p:cNvCxnSpPr>
          <p:nvPr/>
        </p:nvCxnSpPr>
        <p:spPr>
          <a:xfrm>
            <a:off x="4729951" y="1984401"/>
            <a:ext cx="1418700" cy="450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80"/>
          <p:cNvCxnSpPr>
            <a:stCxn id="942" idx="3"/>
            <a:endCxn id="1025" idx="1"/>
          </p:cNvCxnSpPr>
          <p:nvPr/>
        </p:nvCxnSpPr>
        <p:spPr>
          <a:xfrm>
            <a:off x="4729951" y="1984401"/>
            <a:ext cx="1418700" cy="61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80"/>
          <p:cNvCxnSpPr>
            <a:stCxn id="951" idx="3"/>
            <a:endCxn id="1021" idx="1"/>
          </p:cNvCxnSpPr>
          <p:nvPr/>
        </p:nvCxnSpPr>
        <p:spPr>
          <a:xfrm flipH="1" rot="10800000">
            <a:off x="4722298" y="1919207"/>
            <a:ext cx="1426200" cy="9948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80"/>
          <p:cNvCxnSpPr>
            <a:stCxn id="954" idx="3"/>
            <a:endCxn id="1022" idx="1"/>
          </p:cNvCxnSpPr>
          <p:nvPr/>
        </p:nvCxnSpPr>
        <p:spPr>
          <a:xfrm flipH="1" rot="10800000">
            <a:off x="4722298" y="2093267"/>
            <a:ext cx="1426500" cy="9888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80"/>
          <p:cNvCxnSpPr>
            <a:stCxn id="957" idx="3"/>
            <a:endCxn id="1023" idx="1"/>
          </p:cNvCxnSpPr>
          <p:nvPr/>
        </p:nvCxnSpPr>
        <p:spPr>
          <a:xfrm flipH="1" rot="10800000">
            <a:off x="4722298" y="2261021"/>
            <a:ext cx="1426200" cy="9948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80"/>
          <p:cNvCxnSpPr>
            <a:stCxn id="960" idx="3"/>
            <a:endCxn id="1024" idx="1"/>
          </p:cNvCxnSpPr>
          <p:nvPr/>
        </p:nvCxnSpPr>
        <p:spPr>
          <a:xfrm flipH="1" rot="10800000">
            <a:off x="4722287" y="2435445"/>
            <a:ext cx="1426500" cy="9957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80"/>
          <p:cNvCxnSpPr>
            <a:stCxn id="963" idx="3"/>
            <a:endCxn id="1025" idx="1"/>
          </p:cNvCxnSpPr>
          <p:nvPr/>
        </p:nvCxnSpPr>
        <p:spPr>
          <a:xfrm flipH="1" rot="10800000">
            <a:off x="4722298" y="2602852"/>
            <a:ext cx="1426200" cy="9948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80"/>
          <p:cNvSpPr/>
          <p:nvPr/>
        </p:nvSpPr>
        <p:spPr>
          <a:xfrm>
            <a:off x="6453439" y="2137289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80"/>
          <p:cNvSpPr/>
          <p:nvPr/>
        </p:nvSpPr>
        <p:spPr>
          <a:xfrm>
            <a:off x="6453450" y="2311071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80"/>
          <p:cNvSpPr/>
          <p:nvPr/>
        </p:nvSpPr>
        <p:spPr>
          <a:xfrm>
            <a:off x="6453435" y="2479100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0"/>
          <p:cNvSpPr/>
          <p:nvPr/>
        </p:nvSpPr>
        <p:spPr>
          <a:xfrm>
            <a:off x="6453462" y="2653272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0"/>
          <p:cNvSpPr/>
          <p:nvPr/>
        </p:nvSpPr>
        <p:spPr>
          <a:xfrm>
            <a:off x="6453439" y="2820928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0"/>
          <p:cNvSpPr/>
          <p:nvPr/>
        </p:nvSpPr>
        <p:spPr>
          <a:xfrm>
            <a:off x="6758239" y="2442089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80"/>
          <p:cNvSpPr/>
          <p:nvPr/>
        </p:nvSpPr>
        <p:spPr>
          <a:xfrm>
            <a:off x="6758250" y="2615871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80"/>
          <p:cNvSpPr/>
          <p:nvPr/>
        </p:nvSpPr>
        <p:spPr>
          <a:xfrm>
            <a:off x="6758235" y="2783900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80"/>
          <p:cNvSpPr/>
          <p:nvPr/>
        </p:nvSpPr>
        <p:spPr>
          <a:xfrm>
            <a:off x="6758262" y="2958072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80"/>
          <p:cNvSpPr/>
          <p:nvPr/>
        </p:nvSpPr>
        <p:spPr>
          <a:xfrm>
            <a:off x="6758239" y="3125728"/>
            <a:ext cx="246300" cy="1737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80"/>
          <p:cNvCxnSpPr>
            <a:stCxn id="945" idx="3"/>
            <a:endCxn id="1036" idx="1"/>
          </p:cNvCxnSpPr>
          <p:nvPr/>
        </p:nvCxnSpPr>
        <p:spPr>
          <a:xfrm>
            <a:off x="4729939" y="2158158"/>
            <a:ext cx="1723500" cy="6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80"/>
          <p:cNvCxnSpPr>
            <a:stCxn id="945" idx="3"/>
            <a:endCxn id="1037" idx="1"/>
          </p:cNvCxnSpPr>
          <p:nvPr/>
        </p:nvCxnSpPr>
        <p:spPr>
          <a:xfrm>
            <a:off x="4729939" y="2158158"/>
            <a:ext cx="1723500" cy="239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80"/>
          <p:cNvCxnSpPr>
            <a:stCxn id="945" idx="3"/>
            <a:endCxn id="1038" idx="1"/>
          </p:cNvCxnSpPr>
          <p:nvPr/>
        </p:nvCxnSpPr>
        <p:spPr>
          <a:xfrm>
            <a:off x="4729939" y="2158158"/>
            <a:ext cx="1723500" cy="407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80"/>
          <p:cNvCxnSpPr>
            <a:stCxn id="945" idx="3"/>
            <a:endCxn id="1039" idx="1"/>
          </p:cNvCxnSpPr>
          <p:nvPr/>
        </p:nvCxnSpPr>
        <p:spPr>
          <a:xfrm>
            <a:off x="4729939" y="2158158"/>
            <a:ext cx="1723500" cy="582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0" name="Google Shape;1050;p80"/>
          <p:cNvCxnSpPr>
            <a:stCxn id="945" idx="3"/>
            <a:endCxn id="1040" idx="1"/>
          </p:cNvCxnSpPr>
          <p:nvPr/>
        </p:nvCxnSpPr>
        <p:spPr>
          <a:xfrm>
            <a:off x="4729939" y="2158158"/>
            <a:ext cx="1723500" cy="749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1" name="Google Shape;1051;p80"/>
          <p:cNvCxnSpPr>
            <a:stCxn id="951" idx="3"/>
            <a:endCxn id="1036" idx="1"/>
          </p:cNvCxnSpPr>
          <p:nvPr/>
        </p:nvCxnSpPr>
        <p:spPr>
          <a:xfrm flipH="1" rot="10800000">
            <a:off x="4722298" y="2224007"/>
            <a:ext cx="1731000" cy="6900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2" name="Google Shape;1052;p80"/>
          <p:cNvCxnSpPr>
            <a:stCxn id="954" idx="3"/>
            <a:endCxn id="1037" idx="1"/>
          </p:cNvCxnSpPr>
          <p:nvPr/>
        </p:nvCxnSpPr>
        <p:spPr>
          <a:xfrm flipH="1" rot="10800000">
            <a:off x="4722298" y="2398067"/>
            <a:ext cx="1731300" cy="684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80"/>
          <p:cNvCxnSpPr>
            <a:stCxn id="957" idx="3"/>
            <a:endCxn id="1038" idx="1"/>
          </p:cNvCxnSpPr>
          <p:nvPr/>
        </p:nvCxnSpPr>
        <p:spPr>
          <a:xfrm flipH="1" rot="10800000">
            <a:off x="4722298" y="2565821"/>
            <a:ext cx="1731000" cy="6900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80"/>
          <p:cNvCxnSpPr>
            <a:endCxn id="1039" idx="1"/>
          </p:cNvCxnSpPr>
          <p:nvPr/>
        </p:nvCxnSpPr>
        <p:spPr>
          <a:xfrm flipH="1" rot="10800000">
            <a:off x="4722162" y="2740122"/>
            <a:ext cx="1731300" cy="15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80"/>
          <p:cNvCxnSpPr>
            <a:stCxn id="963" idx="3"/>
            <a:endCxn id="1040" idx="1"/>
          </p:cNvCxnSpPr>
          <p:nvPr/>
        </p:nvCxnSpPr>
        <p:spPr>
          <a:xfrm flipH="1" rot="10800000">
            <a:off x="4722298" y="2907652"/>
            <a:ext cx="1731000" cy="6900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80"/>
          <p:cNvCxnSpPr>
            <a:stCxn id="948" idx="3"/>
            <a:endCxn id="1041" idx="1"/>
          </p:cNvCxnSpPr>
          <p:nvPr/>
        </p:nvCxnSpPr>
        <p:spPr>
          <a:xfrm>
            <a:off x="4729939" y="2326217"/>
            <a:ext cx="2028300" cy="202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80"/>
          <p:cNvCxnSpPr>
            <a:stCxn id="948" idx="3"/>
            <a:endCxn id="1042" idx="1"/>
          </p:cNvCxnSpPr>
          <p:nvPr/>
        </p:nvCxnSpPr>
        <p:spPr>
          <a:xfrm>
            <a:off x="4729939" y="2326217"/>
            <a:ext cx="2028300" cy="37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8" name="Google Shape;1058;p80"/>
          <p:cNvCxnSpPr>
            <a:stCxn id="948" idx="3"/>
            <a:endCxn id="1043" idx="1"/>
          </p:cNvCxnSpPr>
          <p:nvPr/>
        </p:nvCxnSpPr>
        <p:spPr>
          <a:xfrm>
            <a:off x="4729939" y="2326217"/>
            <a:ext cx="2028300" cy="544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59" name="Google Shape;1059;p80"/>
          <p:cNvCxnSpPr>
            <a:stCxn id="948" idx="3"/>
            <a:endCxn id="1044" idx="1"/>
          </p:cNvCxnSpPr>
          <p:nvPr/>
        </p:nvCxnSpPr>
        <p:spPr>
          <a:xfrm>
            <a:off x="4729939" y="2326217"/>
            <a:ext cx="2028300" cy="7188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0" name="Google Shape;1060;p80"/>
          <p:cNvCxnSpPr>
            <a:stCxn id="948" idx="3"/>
            <a:endCxn id="1045" idx="1"/>
          </p:cNvCxnSpPr>
          <p:nvPr/>
        </p:nvCxnSpPr>
        <p:spPr>
          <a:xfrm>
            <a:off x="4729939" y="2326217"/>
            <a:ext cx="2028300" cy="88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80"/>
          <p:cNvCxnSpPr>
            <a:stCxn id="951" idx="3"/>
            <a:endCxn id="1041" idx="1"/>
          </p:cNvCxnSpPr>
          <p:nvPr/>
        </p:nvCxnSpPr>
        <p:spPr>
          <a:xfrm flipH="1" rot="10800000">
            <a:off x="4722298" y="2528807"/>
            <a:ext cx="2035800" cy="385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2" name="Google Shape;1062;p80"/>
          <p:cNvCxnSpPr>
            <a:stCxn id="954" idx="3"/>
            <a:endCxn id="1042" idx="1"/>
          </p:cNvCxnSpPr>
          <p:nvPr/>
        </p:nvCxnSpPr>
        <p:spPr>
          <a:xfrm flipH="1" rot="10800000">
            <a:off x="4722298" y="2702867"/>
            <a:ext cx="2036100" cy="3792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3" name="Google Shape;1063;p80"/>
          <p:cNvCxnSpPr>
            <a:stCxn id="957" idx="3"/>
            <a:endCxn id="1043" idx="1"/>
          </p:cNvCxnSpPr>
          <p:nvPr/>
        </p:nvCxnSpPr>
        <p:spPr>
          <a:xfrm flipH="1" rot="10800000">
            <a:off x="4722298" y="2870621"/>
            <a:ext cx="2035800" cy="385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4" name="Google Shape;1064;p80"/>
          <p:cNvCxnSpPr>
            <a:stCxn id="960" idx="3"/>
            <a:endCxn id="1044" idx="1"/>
          </p:cNvCxnSpPr>
          <p:nvPr/>
        </p:nvCxnSpPr>
        <p:spPr>
          <a:xfrm flipH="1" rot="10800000">
            <a:off x="4722287" y="3045045"/>
            <a:ext cx="2036100" cy="3861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65" name="Google Shape;1065;p80"/>
          <p:cNvCxnSpPr>
            <a:stCxn id="963" idx="3"/>
            <a:endCxn id="1045" idx="1"/>
          </p:cNvCxnSpPr>
          <p:nvPr/>
        </p:nvCxnSpPr>
        <p:spPr>
          <a:xfrm flipH="1" rot="10800000">
            <a:off x="4722298" y="3212452"/>
            <a:ext cx="2035800" cy="385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66" name="Google Shape;1066;p80"/>
          <p:cNvSpPr txBox="1"/>
          <p:nvPr/>
        </p:nvSpPr>
        <p:spPr>
          <a:xfrm>
            <a:off x="5465077" y="9176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 for tok1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80"/>
          <p:cNvSpPr txBox="1"/>
          <p:nvPr/>
        </p:nvSpPr>
        <p:spPr>
          <a:xfrm>
            <a:off x="5769877" y="12224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 for tok2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8" name="Google Shape;1068;p80"/>
          <p:cNvSpPr txBox="1"/>
          <p:nvPr/>
        </p:nvSpPr>
        <p:spPr>
          <a:xfrm>
            <a:off x="6074677" y="15272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 for tok3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9" name="Google Shape;1069;p80"/>
          <p:cNvSpPr txBox="1"/>
          <p:nvPr/>
        </p:nvSpPr>
        <p:spPr>
          <a:xfrm>
            <a:off x="6379477" y="18320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 for tok4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0" name="Google Shape;1070;p80"/>
          <p:cNvSpPr txBox="1"/>
          <p:nvPr/>
        </p:nvSpPr>
        <p:spPr>
          <a:xfrm>
            <a:off x="6684277" y="2136800"/>
            <a:ext cx="1687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 for tok5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1" name="Google Shape;1071;p80"/>
          <p:cNvSpPr/>
          <p:nvPr/>
        </p:nvSpPr>
        <p:spPr>
          <a:xfrm>
            <a:off x="5920039" y="37374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80"/>
          <p:cNvSpPr/>
          <p:nvPr/>
        </p:nvSpPr>
        <p:spPr>
          <a:xfrm>
            <a:off x="6072439" y="39660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80"/>
          <p:cNvSpPr/>
          <p:nvPr/>
        </p:nvSpPr>
        <p:spPr>
          <a:xfrm>
            <a:off x="6224839" y="41946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80"/>
          <p:cNvSpPr/>
          <p:nvPr/>
        </p:nvSpPr>
        <p:spPr>
          <a:xfrm>
            <a:off x="6377239" y="44232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80"/>
          <p:cNvSpPr/>
          <p:nvPr/>
        </p:nvSpPr>
        <p:spPr>
          <a:xfrm>
            <a:off x="6529639" y="46518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80"/>
          <p:cNvSpPr txBox="1"/>
          <p:nvPr/>
        </p:nvSpPr>
        <p:spPr>
          <a:xfrm>
            <a:off x="6379475" y="3584600"/>
            <a:ext cx="212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context vect for tok1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80"/>
          <p:cNvSpPr txBox="1"/>
          <p:nvPr/>
        </p:nvSpPr>
        <p:spPr>
          <a:xfrm>
            <a:off x="6531875" y="3813200"/>
            <a:ext cx="212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for tok2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80"/>
          <p:cNvSpPr txBox="1"/>
          <p:nvPr/>
        </p:nvSpPr>
        <p:spPr>
          <a:xfrm>
            <a:off x="6699750" y="4041800"/>
            <a:ext cx="2161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for tok3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80"/>
          <p:cNvSpPr txBox="1"/>
          <p:nvPr/>
        </p:nvSpPr>
        <p:spPr>
          <a:xfrm>
            <a:off x="6839525" y="4270400"/>
            <a:ext cx="2161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for tok4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80"/>
          <p:cNvSpPr txBox="1"/>
          <p:nvPr/>
        </p:nvSpPr>
        <p:spPr>
          <a:xfrm>
            <a:off x="6955249" y="4499000"/>
            <a:ext cx="212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for tok5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1" name="Google Shape;1081;p80"/>
          <p:cNvSpPr/>
          <p:nvPr/>
        </p:nvSpPr>
        <p:spPr>
          <a:xfrm>
            <a:off x="6148639" y="37374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80"/>
          <p:cNvSpPr/>
          <p:nvPr/>
        </p:nvSpPr>
        <p:spPr>
          <a:xfrm>
            <a:off x="6301039" y="39660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80"/>
          <p:cNvSpPr/>
          <p:nvPr/>
        </p:nvSpPr>
        <p:spPr>
          <a:xfrm>
            <a:off x="6453439" y="41946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0"/>
          <p:cNvSpPr/>
          <p:nvPr/>
        </p:nvSpPr>
        <p:spPr>
          <a:xfrm>
            <a:off x="6605839" y="44232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0"/>
          <p:cNvSpPr/>
          <p:nvPr/>
        </p:nvSpPr>
        <p:spPr>
          <a:xfrm>
            <a:off x="6758239" y="4651889"/>
            <a:ext cx="246300" cy="1737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6" name="Google Shape;1086;p80"/>
          <p:cNvCxnSpPr>
            <a:stCxn id="995" idx="2"/>
            <a:endCxn id="1071" idx="1"/>
          </p:cNvCxnSpPr>
          <p:nvPr/>
        </p:nvCxnSpPr>
        <p:spPr>
          <a:xfrm flipH="1" rot="-5400000">
            <a:off x="4919089" y="2823328"/>
            <a:ext cx="1744200" cy="258000"/>
          </a:xfrm>
          <a:prstGeom prst="curvedConnector2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80"/>
          <p:cNvCxnSpPr>
            <a:stCxn id="1010" idx="2"/>
            <a:endCxn id="1072" idx="1"/>
          </p:cNvCxnSpPr>
          <p:nvPr/>
        </p:nvCxnSpPr>
        <p:spPr>
          <a:xfrm flipH="1" rot="-5400000">
            <a:off x="5185789" y="3166228"/>
            <a:ext cx="1668000" cy="105600"/>
          </a:xfrm>
          <a:prstGeom prst="curvedConnector2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88" name="Google Shape;1088;p80"/>
          <p:cNvCxnSpPr>
            <a:stCxn id="1025" idx="2"/>
            <a:endCxn id="1073" idx="1"/>
          </p:cNvCxnSpPr>
          <p:nvPr/>
        </p:nvCxnSpPr>
        <p:spPr>
          <a:xfrm rot="5400000">
            <a:off x="5452489" y="3462328"/>
            <a:ext cx="1591800" cy="46800"/>
          </a:xfrm>
          <a:prstGeom prst="curvedConnector4">
            <a:avLst>
              <a:gd fmla="val 47269" name="adj1"/>
              <a:gd fmla="val 605255" name="adj2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89" name="Google Shape;1089;p80"/>
          <p:cNvCxnSpPr>
            <a:stCxn id="1040" idx="2"/>
            <a:endCxn id="1074" idx="1"/>
          </p:cNvCxnSpPr>
          <p:nvPr/>
        </p:nvCxnSpPr>
        <p:spPr>
          <a:xfrm rot="5400000">
            <a:off x="5719039" y="3652678"/>
            <a:ext cx="1515600" cy="199500"/>
          </a:xfrm>
          <a:prstGeom prst="curvedConnector4">
            <a:avLst>
              <a:gd fmla="val 47132" name="adj1"/>
              <a:gd fmla="val 219286" name="adj2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80"/>
          <p:cNvCxnSpPr>
            <a:stCxn id="1045" idx="2"/>
            <a:endCxn id="1075" idx="1"/>
          </p:cNvCxnSpPr>
          <p:nvPr/>
        </p:nvCxnSpPr>
        <p:spPr>
          <a:xfrm rot="5400000">
            <a:off x="5985739" y="3843178"/>
            <a:ext cx="1439400" cy="351900"/>
          </a:xfrm>
          <a:prstGeom prst="curvedConnector4">
            <a:avLst>
              <a:gd fmla="val 46980" name="adj1"/>
              <a:gd fmla="val 167769" name="adj2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80"/>
          <p:cNvCxnSpPr>
            <a:stCxn id="966" idx="3"/>
            <a:endCxn id="1071" idx="1"/>
          </p:cNvCxnSpPr>
          <p:nvPr/>
        </p:nvCxnSpPr>
        <p:spPr>
          <a:xfrm flipH="1" rot="10800000">
            <a:off x="4736128" y="3824373"/>
            <a:ext cx="1183800" cy="3048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80"/>
          <p:cNvCxnSpPr>
            <a:stCxn id="969" idx="3"/>
            <a:endCxn id="1071" idx="1"/>
          </p:cNvCxnSpPr>
          <p:nvPr/>
        </p:nvCxnSpPr>
        <p:spPr>
          <a:xfrm flipH="1" rot="10800000">
            <a:off x="4736138" y="3824456"/>
            <a:ext cx="1183800" cy="478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80"/>
          <p:cNvCxnSpPr>
            <a:stCxn id="972" idx="3"/>
            <a:endCxn id="1071" idx="1"/>
          </p:cNvCxnSpPr>
          <p:nvPr/>
        </p:nvCxnSpPr>
        <p:spPr>
          <a:xfrm flipH="1" rot="10800000">
            <a:off x="4736124" y="3824485"/>
            <a:ext cx="1183800" cy="646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4" name="Google Shape;1094;p80"/>
          <p:cNvCxnSpPr>
            <a:stCxn id="975" idx="3"/>
            <a:endCxn id="1071" idx="1"/>
          </p:cNvCxnSpPr>
          <p:nvPr/>
        </p:nvCxnSpPr>
        <p:spPr>
          <a:xfrm flipH="1" rot="10800000">
            <a:off x="4736151" y="3824356"/>
            <a:ext cx="1183800" cy="8208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5" name="Google Shape;1095;p80"/>
          <p:cNvCxnSpPr>
            <a:stCxn id="978" idx="3"/>
            <a:endCxn id="1071" idx="1"/>
          </p:cNvCxnSpPr>
          <p:nvPr/>
        </p:nvCxnSpPr>
        <p:spPr>
          <a:xfrm flipH="1" rot="10800000">
            <a:off x="4736128" y="3824312"/>
            <a:ext cx="1183800" cy="988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6" name="Google Shape;1096;p80"/>
          <p:cNvCxnSpPr>
            <a:stCxn id="966" idx="3"/>
            <a:endCxn id="1072" idx="1"/>
          </p:cNvCxnSpPr>
          <p:nvPr/>
        </p:nvCxnSpPr>
        <p:spPr>
          <a:xfrm flipH="1" rot="10800000">
            <a:off x="4736128" y="4052973"/>
            <a:ext cx="1336200" cy="762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97" name="Google Shape;1097;p80"/>
          <p:cNvCxnSpPr>
            <a:stCxn id="969" idx="3"/>
            <a:endCxn id="1072" idx="1"/>
          </p:cNvCxnSpPr>
          <p:nvPr/>
        </p:nvCxnSpPr>
        <p:spPr>
          <a:xfrm flipH="1" rot="10800000">
            <a:off x="4736138" y="4053056"/>
            <a:ext cx="1336200" cy="249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98" name="Google Shape;1098;p80"/>
          <p:cNvCxnSpPr>
            <a:stCxn id="972" idx="3"/>
            <a:endCxn id="1072" idx="1"/>
          </p:cNvCxnSpPr>
          <p:nvPr/>
        </p:nvCxnSpPr>
        <p:spPr>
          <a:xfrm flipH="1" rot="10800000">
            <a:off x="4736124" y="4053085"/>
            <a:ext cx="1336200" cy="417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099" name="Google Shape;1099;p80"/>
          <p:cNvCxnSpPr>
            <a:stCxn id="975" idx="3"/>
            <a:endCxn id="1072" idx="1"/>
          </p:cNvCxnSpPr>
          <p:nvPr/>
        </p:nvCxnSpPr>
        <p:spPr>
          <a:xfrm flipH="1" rot="10800000">
            <a:off x="4736151" y="4052956"/>
            <a:ext cx="1336200" cy="5922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100" name="Google Shape;1100;p80"/>
          <p:cNvCxnSpPr>
            <a:stCxn id="978" idx="3"/>
            <a:endCxn id="1072" idx="1"/>
          </p:cNvCxnSpPr>
          <p:nvPr/>
        </p:nvCxnSpPr>
        <p:spPr>
          <a:xfrm flipH="1" rot="10800000">
            <a:off x="4736128" y="4052912"/>
            <a:ext cx="1336200" cy="759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101" name="Google Shape;1101;p80"/>
          <p:cNvCxnSpPr>
            <a:stCxn id="966" idx="3"/>
            <a:endCxn id="1073" idx="1"/>
          </p:cNvCxnSpPr>
          <p:nvPr/>
        </p:nvCxnSpPr>
        <p:spPr>
          <a:xfrm>
            <a:off x="4736128" y="4129173"/>
            <a:ext cx="1488600" cy="152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80"/>
          <p:cNvCxnSpPr>
            <a:stCxn id="969" idx="3"/>
            <a:endCxn id="1073" idx="1"/>
          </p:cNvCxnSpPr>
          <p:nvPr/>
        </p:nvCxnSpPr>
        <p:spPr>
          <a:xfrm flipH="1" rot="10800000">
            <a:off x="4736138" y="4281656"/>
            <a:ext cx="1488600" cy="21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3" name="Google Shape;1103;p80"/>
          <p:cNvCxnSpPr>
            <a:stCxn id="969" idx="3"/>
            <a:endCxn id="1073" idx="1"/>
          </p:cNvCxnSpPr>
          <p:nvPr/>
        </p:nvCxnSpPr>
        <p:spPr>
          <a:xfrm flipH="1" rot="10800000">
            <a:off x="4736138" y="4281656"/>
            <a:ext cx="1488600" cy="21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80"/>
          <p:cNvCxnSpPr>
            <a:stCxn id="972" idx="3"/>
            <a:endCxn id="1073" idx="1"/>
          </p:cNvCxnSpPr>
          <p:nvPr/>
        </p:nvCxnSpPr>
        <p:spPr>
          <a:xfrm flipH="1" rot="10800000">
            <a:off x="4736124" y="4281685"/>
            <a:ext cx="1488600" cy="1893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80"/>
          <p:cNvCxnSpPr>
            <a:stCxn id="975" idx="3"/>
            <a:endCxn id="1073" idx="1"/>
          </p:cNvCxnSpPr>
          <p:nvPr/>
        </p:nvCxnSpPr>
        <p:spPr>
          <a:xfrm flipH="1" rot="10800000">
            <a:off x="4736151" y="4281556"/>
            <a:ext cx="1488600" cy="363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6" name="Google Shape;1106;p80"/>
          <p:cNvCxnSpPr>
            <a:stCxn id="978" idx="3"/>
            <a:endCxn id="1073" idx="1"/>
          </p:cNvCxnSpPr>
          <p:nvPr/>
        </p:nvCxnSpPr>
        <p:spPr>
          <a:xfrm flipH="1" rot="10800000">
            <a:off x="4736128" y="4281512"/>
            <a:ext cx="1488600" cy="5313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7" name="Google Shape;1107;p80"/>
          <p:cNvCxnSpPr>
            <a:stCxn id="966" idx="3"/>
            <a:endCxn id="1074" idx="1"/>
          </p:cNvCxnSpPr>
          <p:nvPr/>
        </p:nvCxnSpPr>
        <p:spPr>
          <a:xfrm>
            <a:off x="4736128" y="4129173"/>
            <a:ext cx="1641000" cy="3810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8" name="Google Shape;1108;p80"/>
          <p:cNvCxnSpPr>
            <a:stCxn id="969" idx="3"/>
            <a:endCxn id="1074" idx="1"/>
          </p:cNvCxnSpPr>
          <p:nvPr/>
        </p:nvCxnSpPr>
        <p:spPr>
          <a:xfrm>
            <a:off x="4736138" y="4302956"/>
            <a:ext cx="1641000" cy="2073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09" name="Google Shape;1109;p80"/>
          <p:cNvCxnSpPr>
            <a:stCxn id="972" idx="3"/>
            <a:endCxn id="1074" idx="1"/>
          </p:cNvCxnSpPr>
          <p:nvPr/>
        </p:nvCxnSpPr>
        <p:spPr>
          <a:xfrm>
            <a:off x="4736124" y="4470985"/>
            <a:ext cx="1641000" cy="393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0" name="Google Shape;1110;p80"/>
          <p:cNvCxnSpPr>
            <a:stCxn id="975" idx="3"/>
            <a:endCxn id="1074" idx="1"/>
          </p:cNvCxnSpPr>
          <p:nvPr/>
        </p:nvCxnSpPr>
        <p:spPr>
          <a:xfrm flipH="1" rot="10800000">
            <a:off x="4736151" y="4510156"/>
            <a:ext cx="1641000" cy="1350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1" name="Google Shape;1111;p80"/>
          <p:cNvCxnSpPr>
            <a:stCxn id="978" idx="3"/>
            <a:endCxn id="1074" idx="1"/>
          </p:cNvCxnSpPr>
          <p:nvPr/>
        </p:nvCxnSpPr>
        <p:spPr>
          <a:xfrm flipH="1" rot="10800000">
            <a:off x="4736128" y="4510112"/>
            <a:ext cx="1641000" cy="302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80"/>
          <p:cNvCxnSpPr>
            <a:stCxn id="966" idx="3"/>
            <a:endCxn id="1075" idx="1"/>
          </p:cNvCxnSpPr>
          <p:nvPr/>
        </p:nvCxnSpPr>
        <p:spPr>
          <a:xfrm>
            <a:off x="4736128" y="4129173"/>
            <a:ext cx="1793400" cy="609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3" name="Google Shape;1113;p80"/>
          <p:cNvCxnSpPr>
            <a:stCxn id="969" idx="3"/>
            <a:endCxn id="1075" idx="1"/>
          </p:cNvCxnSpPr>
          <p:nvPr/>
        </p:nvCxnSpPr>
        <p:spPr>
          <a:xfrm>
            <a:off x="4736138" y="4302956"/>
            <a:ext cx="1793400" cy="4359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4" name="Google Shape;1114;p80"/>
          <p:cNvCxnSpPr>
            <a:stCxn id="972" idx="3"/>
            <a:endCxn id="1075" idx="1"/>
          </p:cNvCxnSpPr>
          <p:nvPr/>
        </p:nvCxnSpPr>
        <p:spPr>
          <a:xfrm>
            <a:off x="4736124" y="4470985"/>
            <a:ext cx="1793400" cy="2679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5" name="Google Shape;1115;p80"/>
          <p:cNvCxnSpPr>
            <a:stCxn id="975" idx="3"/>
            <a:endCxn id="1075" idx="1"/>
          </p:cNvCxnSpPr>
          <p:nvPr/>
        </p:nvCxnSpPr>
        <p:spPr>
          <a:xfrm>
            <a:off x="4736151" y="4645156"/>
            <a:ext cx="1793400" cy="93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16" name="Google Shape;1116;p80"/>
          <p:cNvCxnSpPr>
            <a:stCxn id="978" idx="3"/>
            <a:endCxn id="1075" idx="1"/>
          </p:cNvCxnSpPr>
          <p:nvPr/>
        </p:nvCxnSpPr>
        <p:spPr>
          <a:xfrm flipH="1" rot="10800000">
            <a:off x="4736128" y="4738712"/>
            <a:ext cx="1793400" cy="741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80"/>
          <p:cNvSpPr/>
          <p:nvPr/>
        </p:nvSpPr>
        <p:spPr>
          <a:xfrm rot="2187755">
            <a:off x="4561305" y="821405"/>
            <a:ext cx="903083" cy="439091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dot, softmax</a:t>
            </a:r>
            <a:endParaRPr/>
          </a:p>
        </p:txBody>
      </p:sp>
      <p:sp>
        <p:nvSpPr>
          <p:cNvPr id="1118" name="Google Shape;1118;p80"/>
          <p:cNvSpPr/>
          <p:nvPr/>
        </p:nvSpPr>
        <p:spPr>
          <a:xfrm rot="-1243960">
            <a:off x="5522866" y="4532870"/>
            <a:ext cx="672018" cy="427249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mult, sum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124" name="Google Shape;1124;p81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81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6" name="Google Shape;1126;p81"/>
          <p:cNvSpPr txBox="1"/>
          <p:nvPr>
            <p:ph idx="1" type="body"/>
          </p:nvPr>
        </p:nvSpPr>
        <p:spPr>
          <a:xfrm>
            <a:off x="2292900" y="1357154"/>
            <a:ext cx="7367700" cy="37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i="1"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127" name="Google Shape;1127;p81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128" name="Google Shape;1128;p81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129" name="Google Shape;1129;p81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130" name="Google Shape;1130;p81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131" name="Google Shape;1131;p81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132" name="Google Shape;1132;p81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33" name="Google Shape;1133;p81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34" name="Google Shape;1134;p81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35" name="Google Shape;1135;p81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36" name="Google Shape;1136;p81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137" name="Google Shape;1137;p81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138" name="Google Shape;1138;p81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39" name="Google Shape;1139;p81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140" name="Google Shape;1140;p81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141" name="Google Shape;1141;p81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142" name="Google Shape;1142;p81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43" name="Google Shape;1143;p81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44" name="Google Shape;1144;p81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45" name="Google Shape;1145;p81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46" name="Google Shape;1146;p81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152" name="Google Shape;1152;p82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3" name="Google Shape;1153;p82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4" name="Google Shape;1154;p82"/>
          <p:cNvSpPr txBox="1"/>
          <p:nvPr>
            <p:ph idx="1" type="body"/>
          </p:nvPr>
        </p:nvSpPr>
        <p:spPr>
          <a:xfrm>
            <a:off x="2292900" y="1357154"/>
            <a:ext cx="7367700" cy="37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                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i="1"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Learned weight matrices</a:t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155" name="Google Shape;1155;p82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156" name="Google Shape;1156;p82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157" name="Google Shape;1157;p82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158" name="Google Shape;1158;p82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159" name="Google Shape;1159;p82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160" name="Google Shape;1160;p82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61" name="Google Shape;1161;p82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62" name="Google Shape;1162;p82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63" name="Google Shape;1163;p82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64" name="Google Shape;1164;p82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165" name="Google Shape;1165;p82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166" name="Google Shape;1166;p82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67" name="Google Shape;1167;p82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168" name="Google Shape;1168;p82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169" name="Google Shape;1169;p82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170" name="Google Shape;1170;p82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171" name="Google Shape;1171;p82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172" name="Google Shape;1172;p82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73" name="Google Shape;1173;p82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174" name="Google Shape;1174;p82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175" name="Google Shape;1175;p82"/>
          <p:cNvSpPr txBox="1"/>
          <p:nvPr/>
        </p:nvSpPr>
        <p:spPr>
          <a:xfrm>
            <a:off x="-156375" y="2692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Weight Matrices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6" name="Google Shape;1176;p82"/>
          <p:cNvSpPr/>
          <p:nvPr/>
        </p:nvSpPr>
        <p:spPr>
          <a:xfrm>
            <a:off x="43374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0.34</a:t>
            </a:r>
            <a:endParaRPr sz="900"/>
          </a:p>
        </p:txBody>
      </p:sp>
      <p:sp>
        <p:nvSpPr>
          <p:cNvPr id="1177" name="Google Shape;1177;p82"/>
          <p:cNvSpPr/>
          <p:nvPr/>
        </p:nvSpPr>
        <p:spPr>
          <a:xfrm>
            <a:off x="43374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-0.12</a:t>
            </a:r>
            <a:endParaRPr sz="900"/>
          </a:p>
        </p:txBody>
      </p:sp>
      <p:sp>
        <p:nvSpPr>
          <p:cNvPr id="1178" name="Google Shape;1178;p82"/>
          <p:cNvSpPr/>
          <p:nvPr/>
        </p:nvSpPr>
        <p:spPr>
          <a:xfrm>
            <a:off x="43374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-0.29</a:t>
            </a:r>
            <a:endParaRPr sz="900"/>
          </a:p>
        </p:txBody>
      </p:sp>
      <p:sp>
        <p:nvSpPr>
          <p:cNvPr id="1179" name="Google Shape;1179;p82"/>
          <p:cNvSpPr/>
          <p:nvPr/>
        </p:nvSpPr>
        <p:spPr>
          <a:xfrm>
            <a:off x="43374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0.01</a:t>
            </a:r>
            <a:endParaRPr sz="900"/>
          </a:p>
        </p:txBody>
      </p:sp>
      <p:sp>
        <p:nvSpPr>
          <p:cNvPr id="1180" name="Google Shape;1180;p82"/>
          <p:cNvSpPr/>
          <p:nvPr/>
        </p:nvSpPr>
        <p:spPr>
          <a:xfrm>
            <a:off x="47571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181" name="Google Shape;1181;p82"/>
          <p:cNvSpPr/>
          <p:nvPr/>
        </p:nvSpPr>
        <p:spPr>
          <a:xfrm>
            <a:off x="47571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0.12</a:t>
            </a:r>
            <a:endParaRPr sz="900"/>
          </a:p>
        </p:txBody>
      </p:sp>
      <p:sp>
        <p:nvSpPr>
          <p:cNvPr id="1182" name="Google Shape;1182;p82"/>
          <p:cNvSpPr/>
          <p:nvPr/>
        </p:nvSpPr>
        <p:spPr>
          <a:xfrm>
            <a:off x="47571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183" name="Google Shape;1183;p82"/>
          <p:cNvSpPr/>
          <p:nvPr/>
        </p:nvSpPr>
        <p:spPr>
          <a:xfrm>
            <a:off x="47571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–0.09</a:t>
            </a:r>
            <a:endParaRPr sz="900"/>
          </a:p>
        </p:txBody>
      </p:sp>
      <p:sp>
        <p:nvSpPr>
          <p:cNvPr id="1184" name="Google Shape;1184;p82"/>
          <p:cNvSpPr/>
          <p:nvPr/>
        </p:nvSpPr>
        <p:spPr>
          <a:xfrm>
            <a:off x="53280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-0.13</a:t>
            </a:r>
            <a:endParaRPr sz="900"/>
          </a:p>
        </p:txBody>
      </p:sp>
      <p:sp>
        <p:nvSpPr>
          <p:cNvPr id="1185" name="Google Shape;1185;p82"/>
          <p:cNvSpPr/>
          <p:nvPr/>
        </p:nvSpPr>
        <p:spPr>
          <a:xfrm>
            <a:off x="53280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186" name="Google Shape;1186;p82"/>
          <p:cNvSpPr/>
          <p:nvPr/>
        </p:nvSpPr>
        <p:spPr>
          <a:xfrm>
            <a:off x="53280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0.29</a:t>
            </a:r>
            <a:endParaRPr sz="900"/>
          </a:p>
        </p:txBody>
      </p:sp>
      <p:sp>
        <p:nvSpPr>
          <p:cNvPr id="1187" name="Google Shape;1187;p82"/>
          <p:cNvSpPr/>
          <p:nvPr/>
        </p:nvSpPr>
        <p:spPr>
          <a:xfrm>
            <a:off x="53280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-0.07</a:t>
            </a:r>
            <a:endParaRPr sz="900"/>
          </a:p>
        </p:txBody>
      </p:sp>
      <p:sp>
        <p:nvSpPr>
          <p:cNvPr id="1188" name="Google Shape;1188;p82"/>
          <p:cNvSpPr/>
          <p:nvPr/>
        </p:nvSpPr>
        <p:spPr>
          <a:xfrm>
            <a:off x="57477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-0.50</a:t>
            </a:r>
            <a:endParaRPr sz="900"/>
          </a:p>
        </p:txBody>
      </p:sp>
      <p:sp>
        <p:nvSpPr>
          <p:cNvPr id="1189" name="Google Shape;1189;p82"/>
          <p:cNvSpPr/>
          <p:nvPr/>
        </p:nvSpPr>
        <p:spPr>
          <a:xfrm>
            <a:off x="57477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0.11</a:t>
            </a:r>
            <a:endParaRPr sz="900"/>
          </a:p>
        </p:txBody>
      </p:sp>
      <p:sp>
        <p:nvSpPr>
          <p:cNvPr id="1190" name="Google Shape;1190;p82"/>
          <p:cNvSpPr/>
          <p:nvPr/>
        </p:nvSpPr>
        <p:spPr>
          <a:xfrm>
            <a:off x="57477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0.45</a:t>
            </a:r>
            <a:endParaRPr sz="900"/>
          </a:p>
        </p:txBody>
      </p:sp>
      <p:sp>
        <p:nvSpPr>
          <p:cNvPr id="1191" name="Google Shape;1191;p82"/>
          <p:cNvSpPr/>
          <p:nvPr/>
        </p:nvSpPr>
        <p:spPr>
          <a:xfrm>
            <a:off x="57477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192" name="Google Shape;1192;p82"/>
          <p:cNvSpPr/>
          <p:nvPr/>
        </p:nvSpPr>
        <p:spPr>
          <a:xfrm>
            <a:off x="63186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0.05</a:t>
            </a:r>
            <a:endParaRPr sz="900"/>
          </a:p>
        </p:txBody>
      </p:sp>
      <p:sp>
        <p:nvSpPr>
          <p:cNvPr id="1193" name="Google Shape;1193;p82"/>
          <p:cNvSpPr/>
          <p:nvPr/>
        </p:nvSpPr>
        <p:spPr>
          <a:xfrm>
            <a:off x="63186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0.22</a:t>
            </a:r>
            <a:endParaRPr sz="900"/>
          </a:p>
        </p:txBody>
      </p:sp>
      <p:sp>
        <p:nvSpPr>
          <p:cNvPr id="1194" name="Google Shape;1194;p82"/>
          <p:cNvSpPr/>
          <p:nvPr/>
        </p:nvSpPr>
        <p:spPr>
          <a:xfrm>
            <a:off x="63186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-0.26</a:t>
            </a:r>
            <a:endParaRPr sz="900"/>
          </a:p>
        </p:txBody>
      </p:sp>
      <p:sp>
        <p:nvSpPr>
          <p:cNvPr id="1195" name="Google Shape;1195;p82"/>
          <p:cNvSpPr/>
          <p:nvPr/>
        </p:nvSpPr>
        <p:spPr>
          <a:xfrm>
            <a:off x="63186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-0.02</a:t>
            </a:r>
            <a:endParaRPr sz="900"/>
          </a:p>
        </p:txBody>
      </p:sp>
      <p:sp>
        <p:nvSpPr>
          <p:cNvPr id="1196" name="Google Shape;1196;p82"/>
          <p:cNvSpPr/>
          <p:nvPr/>
        </p:nvSpPr>
        <p:spPr>
          <a:xfrm>
            <a:off x="67383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0.32</a:t>
            </a:r>
            <a:endParaRPr sz="900"/>
          </a:p>
        </p:txBody>
      </p:sp>
      <p:sp>
        <p:nvSpPr>
          <p:cNvPr id="1197" name="Google Shape;1197;p82"/>
          <p:cNvSpPr/>
          <p:nvPr/>
        </p:nvSpPr>
        <p:spPr>
          <a:xfrm>
            <a:off x="67383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0.09</a:t>
            </a:r>
            <a:endParaRPr sz="900"/>
          </a:p>
        </p:txBody>
      </p:sp>
      <p:sp>
        <p:nvSpPr>
          <p:cNvPr id="1198" name="Google Shape;1198;p82"/>
          <p:cNvSpPr/>
          <p:nvPr/>
        </p:nvSpPr>
        <p:spPr>
          <a:xfrm>
            <a:off x="67383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-0.14</a:t>
            </a:r>
            <a:endParaRPr sz="900"/>
          </a:p>
        </p:txBody>
      </p:sp>
      <p:sp>
        <p:nvSpPr>
          <p:cNvPr id="1199" name="Google Shape;1199;p82"/>
          <p:cNvSpPr/>
          <p:nvPr/>
        </p:nvSpPr>
        <p:spPr>
          <a:xfrm>
            <a:off x="67383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0.61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205" name="Google Shape;1205;p83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6" name="Google Shape;1206;p83"/>
          <p:cNvSpPr/>
          <p:nvPr/>
        </p:nvSpPr>
        <p:spPr>
          <a:xfrm>
            <a:off x="2216700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07" name="Google Shape;1207;p83"/>
          <p:cNvSpPr/>
          <p:nvPr/>
        </p:nvSpPr>
        <p:spPr>
          <a:xfrm>
            <a:off x="2216700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08" name="Google Shape;1208;p83"/>
          <p:cNvSpPr/>
          <p:nvPr/>
        </p:nvSpPr>
        <p:spPr>
          <a:xfrm>
            <a:off x="2553528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09" name="Google Shape;1209;p83"/>
          <p:cNvSpPr/>
          <p:nvPr/>
        </p:nvSpPr>
        <p:spPr>
          <a:xfrm>
            <a:off x="2553528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210" name="Google Shape;1210;p83"/>
          <p:cNvSpPr/>
          <p:nvPr/>
        </p:nvSpPr>
        <p:spPr>
          <a:xfrm>
            <a:off x="2890355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211" name="Google Shape;1211;p83"/>
          <p:cNvSpPr/>
          <p:nvPr/>
        </p:nvSpPr>
        <p:spPr>
          <a:xfrm>
            <a:off x="2890355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12" name="Google Shape;1212;p83"/>
          <p:cNvSpPr/>
          <p:nvPr/>
        </p:nvSpPr>
        <p:spPr>
          <a:xfrm>
            <a:off x="3487810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13" name="Google Shape;1213;p83"/>
          <p:cNvSpPr/>
          <p:nvPr/>
        </p:nvSpPr>
        <p:spPr>
          <a:xfrm>
            <a:off x="3487810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14" name="Google Shape;1214;p83"/>
          <p:cNvSpPr/>
          <p:nvPr/>
        </p:nvSpPr>
        <p:spPr>
          <a:xfrm>
            <a:off x="3824638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15" name="Google Shape;1215;p83"/>
          <p:cNvSpPr/>
          <p:nvPr/>
        </p:nvSpPr>
        <p:spPr>
          <a:xfrm>
            <a:off x="3824638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16" name="Google Shape;1216;p83"/>
          <p:cNvSpPr/>
          <p:nvPr/>
        </p:nvSpPr>
        <p:spPr>
          <a:xfrm>
            <a:off x="4161465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17" name="Google Shape;1217;p83"/>
          <p:cNvSpPr/>
          <p:nvPr/>
        </p:nvSpPr>
        <p:spPr>
          <a:xfrm>
            <a:off x="4161465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18" name="Google Shape;1218;p83"/>
          <p:cNvSpPr/>
          <p:nvPr/>
        </p:nvSpPr>
        <p:spPr>
          <a:xfrm>
            <a:off x="4758920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219" name="Google Shape;1219;p83"/>
          <p:cNvSpPr/>
          <p:nvPr/>
        </p:nvSpPr>
        <p:spPr>
          <a:xfrm>
            <a:off x="4758920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20" name="Google Shape;1220;p83"/>
          <p:cNvSpPr/>
          <p:nvPr/>
        </p:nvSpPr>
        <p:spPr>
          <a:xfrm>
            <a:off x="5095748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221" name="Google Shape;1221;p83"/>
          <p:cNvSpPr/>
          <p:nvPr/>
        </p:nvSpPr>
        <p:spPr>
          <a:xfrm>
            <a:off x="5095748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222" name="Google Shape;1222;p83"/>
          <p:cNvSpPr/>
          <p:nvPr/>
        </p:nvSpPr>
        <p:spPr>
          <a:xfrm>
            <a:off x="5432575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23" name="Google Shape;1223;p83"/>
          <p:cNvSpPr/>
          <p:nvPr/>
        </p:nvSpPr>
        <p:spPr>
          <a:xfrm>
            <a:off x="5432575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224" name="Google Shape;1224;p83"/>
          <p:cNvSpPr/>
          <p:nvPr/>
        </p:nvSpPr>
        <p:spPr>
          <a:xfrm>
            <a:off x="6030031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225" name="Google Shape;1225;p83"/>
          <p:cNvSpPr/>
          <p:nvPr/>
        </p:nvSpPr>
        <p:spPr>
          <a:xfrm>
            <a:off x="6030031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26" name="Google Shape;1226;p83"/>
          <p:cNvSpPr/>
          <p:nvPr/>
        </p:nvSpPr>
        <p:spPr>
          <a:xfrm>
            <a:off x="6366858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27" name="Google Shape;1227;p83"/>
          <p:cNvSpPr/>
          <p:nvPr/>
        </p:nvSpPr>
        <p:spPr>
          <a:xfrm>
            <a:off x="6366858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28" name="Google Shape;1228;p83"/>
          <p:cNvSpPr/>
          <p:nvPr/>
        </p:nvSpPr>
        <p:spPr>
          <a:xfrm>
            <a:off x="6703686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29" name="Google Shape;1229;p83"/>
          <p:cNvSpPr/>
          <p:nvPr/>
        </p:nvSpPr>
        <p:spPr>
          <a:xfrm>
            <a:off x="6703686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230" name="Google Shape;1230;p83"/>
          <p:cNvSpPr/>
          <p:nvPr/>
        </p:nvSpPr>
        <p:spPr>
          <a:xfrm>
            <a:off x="7301141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31" name="Google Shape;1231;p83"/>
          <p:cNvSpPr/>
          <p:nvPr/>
        </p:nvSpPr>
        <p:spPr>
          <a:xfrm>
            <a:off x="7301141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232" name="Google Shape;1232;p83"/>
          <p:cNvSpPr/>
          <p:nvPr/>
        </p:nvSpPr>
        <p:spPr>
          <a:xfrm>
            <a:off x="7637968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33" name="Google Shape;1233;p83"/>
          <p:cNvSpPr/>
          <p:nvPr/>
        </p:nvSpPr>
        <p:spPr>
          <a:xfrm>
            <a:off x="7637968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34" name="Google Shape;1234;p83"/>
          <p:cNvSpPr/>
          <p:nvPr/>
        </p:nvSpPr>
        <p:spPr>
          <a:xfrm>
            <a:off x="7974796" y="15823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235" name="Google Shape;1235;p83"/>
          <p:cNvSpPr/>
          <p:nvPr/>
        </p:nvSpPr>
        <p:spPr>
          <a:xfrm>
            <a:off x="7974796" y="18778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36" name="Google Shape;1236;p83"/>
          <p:cNvSpPr txBox="1"/>
          <p:nvPr/>
        </p:nvSpPr>
        <p:spPr>
          <a:xfrm>
            <a:off x="-47350" y="14731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83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8" name="Google Shape;1238;p83"/>
          <p:cNvSpPr txBox="1"/>
          <p:nvPr>
            <p:ph idx="1" type="body"/>
          </p:nvPr>
        </p:nvSpPr>
        <p:spPr>
          <a:xfrm>
            <a:off x="2292900" y="1357154"/>
            <a:ext cx="7367700" cy="37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1  </a:t>
            </a:r>
            <a:r>
              <a:rPr lang="en" sz="1000"/>
              <a:t>   K</a:t>
            </a:r>
            <a:r>
              <a:rPr baseline="-25000" lang="en" sz="1000"/>
              <a:t>1</a:t>
            </a:r>
            <a:r>
              <a:rPr lang="en" sz="1000"/>
              <a:t>     V</a:t>
            </a:r>
            <a:r>
              <a:rPr baseline="-25000" lang="en" sz="1000"/>
              <a:t>1 </a:t>
            </a:r>
            <a:r>
              <a:rPr lang="en" sz="1000"/>
              <a:t>              Q</a:t>
            </a:r>
            <a:r>
              <a:rPr baseline="-25000" lang="en" sz="1000"/>
              <a:t>2</a:t>
            </a:r>
            <a:r>
              <a:rPr lang="en" sz="1000"/>
              <a:t>      K</a:t>
            </a:r>
            <a:r>
              <a:rPr baseline="-25000" lang="en" sz="1000"/>
              <a:t>2</a:t>
            </a:r>
            <a:r>
              <a:rPr lang="en" sz="1000"/>
              <a:t>    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      Q</a:t>
            </a:r>
            <a:r>
              <a:rPr baseline="-25000" lang="en" sz="1000"/>
              <a:t>3 </a:t>
            </a:r>
            <a:r>
              <a:rPr lang="en" sz="1000"/>
              <a:t>    K</a:t>
            </a:r>
            <a:r>
              <a:rPr baseline="-25000" lang="en" sz="1000"/>
              <a:t>3 </a:t>
            </a:r>
            <a:r>
              <a:rPr lang="en" sz="1000"/>
              <a:t>      V</a:t>
            </a:r>
            <a:r>
              <a:rPr baseline="-25000" lang="en" sz="1000"/>
              <a:t>3</a:t>
            </a:r>
            <a:r>
              <a:rPr lang="en" sz="1000"/>
              <a:t>             Q</a:t>
            </a:r>
            <a:r>
              <a:rPr baseline="-25000" lang="en" sz="1000"/>
              <a:t>4</a:t>
            </a:r>
            <a:r>
              <a:rPr lang="en" sz="1000"/>
              <a:t>      K</a:t>
            </a:r>
            <a:r>
              <a:rPr baseline="-25000" lang="en" sz="1000"/>
              <a:t>4</a:t>
            </a:r>
            <a:r>
              <a:rPr lang="en" sz="1000"/>
              <a:t>      V</a:t>
            </a:r>
            <a:r>
              <a:rPr baseline="-25000" lang="en" sz="1000"/>
              <a:t>4 </a:t>
            </a:r>
            <a:r>
              <a:rPr lang="en" sz="1000"/>
              <a:t>            Q</a:t>
            </a:r>
            <a:r>
              <a:rPr baseline="-25000" lang="en" sz="1000"/>
              <a:t>5</a:t>
            </a:r>
            <a:r>
              <a:rPr lang="en" sz="1000"/>
              <a:t>      K</a:t>
            </a:r>
            <a:r>
              <a:rPr baseline="-25000" lang="en" sz="1000"/>
              <a:t>5</a:t>
            </a:r>
            <a:r>
              <a:rPr lang="en" sz="1000"/>
              <a:t>      V</a:t>
            </a:r>
            <a:r>
              <a:rPr baseline="-25000" lang="en" sz="1000"/>
              <a:t>5 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                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             W</a:t>
            </a:r>
            <a:r>
              <a:rPr baseline="30000" i="1" lang="en" sz="1600"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i="1"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Learned weight matrices,</a:t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multiply each matrix</a:t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by each embedding</a:t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to get each token’s</a:t>
            </a:r>
            <a:endParaRPr i="1"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Q, K and V vectors</a:t>
            </a: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239" name="Google Shape;1239;p83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240" name="Google Shape;1240;p83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241" name="Google Shape;1241;p83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242" name="Google Shape;1242;p83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243" name="Google Shape;1243;p83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244" name="Google Shape;1244;p83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245" name="Google Shape;1245;p83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246" name="Google Shape;1246;p83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47" name="Google Shape;1247;p83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248" name="Google Shape;1248;p83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249" name="Google Shape;1249;p83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50" name="Google Shape;1250;p83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251" name="Google Shape;1251;p83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252" name="Google Shape;1252;p83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53" name="Google Shape;1253;p83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254" name="Google Shape;1254;p83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255" name="Google Shape;1255;p83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256" name="Google Shape;1256;p83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57" name="Google Shape;1257;p83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258" name="Google Shape;1258;p83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259" name="Google Shape;1259;p83"/>
          <p:cNvSpPr txBox="1"/>
          <p:nvPr/>
        </p:nvSpPr>
        <p:spPr>
          <a:xfrm>
            <a:off x="-156375" y="2692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Weight Matrices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0" name="Google Shape;1260;p83"/>
          <p:cNvSpPr/>
          <p:nvPr/>
        </p:nvSpPr>
        <p:spPr>
          <a:xfrm>
            <a:off x="43374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0.34</a:t>
            </a:r>
            <a:endParaRPr sz="900"/>
          </a:p>
        </p:txBody>
      </p:sp>
      <p:sp>
        <p:nvSpPr>
          <p:cNvPr id="1261" name="Google Shape;1261;p83"/>
          <p:cNvSpPr/>
          <p:nvPr/>
        </p:nvSpPr>
        <p:spPr>
          <a:xfrm>
            <a:off x="43374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-0.12</a:t>
            </a:r>
            <a:endParaRPr sz="900"/>
          </a:p>
        </p:txBody>
      </p:sp>
      <p:sp>
        <p:nvSpPr>
          <p:cNvPr id="1262" name="Google Shape;1262;p83"/>
          <p:cNvSpPr/>
          <p:nvPr/>
        </p:nvSpPr>
        <p:spPr>
          <a:xfrm>
            <a:off x="43374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-0.29</a:t>
            </a:r>
            <a:endParaRPr sz="900"/>
          </a:p>
        </p:txBody>
      </p:sp>
      <p:sp>
        <p:nvSpPr>
          <p:cNvPr id="1263" name="Google Shape;1263;p83"/>
          <p:cNvSpPr/>
          <p:nvPr/>
        </p:nvSpPr>
        <p:spPr>
          <a:xfrm>
            <a:off x="43374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0.01</a:t>
            </a:r>
            <a:endParaRPr sz="900"/>
          </a:p>
        </p:txBody>
      </p:sp>
      <p:sp>
        <p:nvSpPr>
          <p:cNvPr id="1264" name="Google Shape;1264;p83"/>
          <p:cNvSpPr/>
          <p:nvPr/>
        </p:nvSpPr>
        <p:spPr>
          <a:xfrm>
            <a:off x="47571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265" name="Google Shape;1265;p83"/>
          <p:cNvSpPr/>
          <p:nvPr/>
        </p:nvSpPr>
        <p:spPr>
          <a:xfrm>
            <a:off x="47571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0.12</a:t>
            </a:r>
            <a:endParaRPr sz="900"/>
          </a:p>
        </p:txBody>
      </p:sp>
      <p:sp>
        <p:nvSpPr>
          <p:cNvPr id="1266" name="Google Shape;1266;p83"/>
          <p:cNvSpPr/>
          <p:nvPr/>
        </p:nvSpPr>
        <p:spPr>
          <a:xfrm>
            <a:off x="47571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267" name="Google Shape;1267;p83"/>
          <p:cNvSpPr/>
          <p:nvPr/>
        </p:nvSpPr>
        <p:spPr>
          <a:xfrm>
            <a:off x="47571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–0.09</a:t>
            </a:r>
            <a:endParaRPr sz="900"/>
          </a:p>
        </p:txBody>
      </p:sp>
      <p:sp>
        <p:nvSpPr>
          <p:cNvPr id="1268" name="Google Shape;1268;p83"/>
          <p:cNvSpPr/>
          <p:nvPr/>
        </p:nvSpPr>
        <p:spPr>
          <a:xfrm>
            <a:off x="53280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-0.13</a:t>
            </a:r>
            <a:endParaRPr sz="900"/>
          </a:p>
        </p:txBody>
      </p:sp>
      <p:sp>
        <p:nvSpPr>
          <p:cNvPr id="1269" name="Google Shape;1269;p83"/>
          <p:cNvSpPr/>
          <p:nvPr/>
        </p:nvSpPr>
        <p:spPr>
          <a:xfrm>
            <a:off x="53280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270" name="Google Shape;1270;p83"/>
          <p:cNvSpPr/>
          <p:nvPr/>
        </p:nvSpPr>
        <p:spPr>
          <a:xfrm>
            <a:off x="53280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0.29</a:t>
            </a:r>
            <a:endParaRPr sz="900"/>
          </a:p>
        </p:txBody>
      </p:sp>
      <p:sp>
        <p:nvSpPr>
          <p:cNvPr id="1271" name="Google Shape;1271;p83"/>
          <p:cNvSpPr/>
          <p:nvPr/>
        </p:nvSpPr>
        <p:spPr>
          <a:xfrm>
            <a:off x="53280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-0.07</a:t>
            </a:r>
            <a:endParaRPr sz="900"/>
          </a:p>
        </p:txBody>
      </p:sp>
      <p:sp>
        <p:nvSpPr>
          <p:cNvPr id="1272" name="Google Shape;1272;p83"/>
          <p:cNvSpPr/>
          <p:nvPr/>
        </p:nvSpPr>
        <p:spPr>
          <a:xfrm>
            <a:off x="57477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-0.50</a:t>
            </a:r>
            <a:endParaRPr sz="900"/>
          </a:p>
        </p:txBody>
      </p:sp>
      <p:sp>
        <p:nvSpPr>
          <p:cNvPr id="1273" name="Google Shape;1273;p83"/>
          <p:cNvSpPr/>
          <p:nvPr/>
        </p:nvSpPr>
        <p:spPr>
          <a:xfrm>
            <a:off x="57477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0.11</a:t>
            </a:r>
            <a:endParaRPr sz="900"/>
          </a:p>
        </p:txBody>
      </p:sp>
      <p:sp>
        <p:nvSpPr>
          <p:cNvPr id="1274" name="Google Shape;1274;p83"/>
          <p:cNvSpPr/>
          <p:nvPr/>
        </p:nvSpPr>
        <p:spPr>
          <a:xfrm>
            <a:off x="57477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0.45</a:t>
            </a:r>
            <a:endParaRPr sz="900"/>
          </a:p>
        </p:txBody>
      </p:sp>
      <p:sp>
        <p:nvSpPr>
          <p:cNvPr id="1275" name="Google Shape;1275;p83"/>
          <p:cNvSpPr/>
          <p:nvPr/>
        </p:nvSpPr>
        <p:spPr>
          <a:xfrm>
            <a:off x="57477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276" name="Google Shape;1276;p83"/>
          <p:cNvSpPr/>
          <p:nvPr/>
        </p:nvSpPr>
        <p:spPr>
          <a:xfrm>
            <a:off x="63186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0.05</a:t>
            </a:r>
            <a:endParaRPr sz="900"/>
          </a:p>
        </p:txBody>
      </p:sp>
      <p:sp>
        <p:nvSpPr>
          <p:cNvPr id="1277" name="Google Shape;1277;p83"/>
          <p:cNvSpPr/>
          <p:nvPr/>
        </p:nvSpPr>
        <p:spPr>
          <a:xfrm>
            <a:off x="63186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0.22</a:t>
            </a:r>
            <a:endParaRPr sz="900"/>
          </a:p>
        </p:txBody>
      </p:sp>
      <p:sp>
        <p:nvSpPr>
          <p:cNvPr id="1278" name="Google Shape;1278;p83"/>
          <p:cNvSpPr/>
          <p:nvPr/>
        </p:nvSpPr>
        <p:spPr>
          <a:xfrm>
            <a:off x="63186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-0.26</a:t>
            </a:r>
            <a:endParaRPr sz="900"/>
          </a:p>
        </p:txBody>
      </p:sp>
      <p:sp>
        <p:nvSpPr>
          <p:cNvPr id="1279" name="Google Shape;1279;p83"/>
          <p:cNvSpPr/>
          <p:nvPr/>
        </p:nvSpPr>
        <p:spPr>
          <a:xfrm>
            <a:off x="63186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-0.02</a:t>
            </a:r>
            <a:endParaRPr sz="900"/>
          </a:p>
        </p:txBody>
      </p:sp>
      <p:sp>
        <p:nvSpPr>
          <p:cNvPr id="1280" name="Google Shape;1280;p83"/>
          <p:cNvSpPr/>
          <p:nvPr/>
        </p:nvSpPr>
        <p:spPr>
          <a:xfrm>
            <a:off x="6738300" y="255415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0.32</a:t>
            </a:r>
            <a:endParaRPr sz="900"/>
          </a:p>
        </p:txBody>
      </p:sp>
      <p:sp>
        <p:nvSpPr>
          <p:cNvPr id="1281" name="Google Shape;1281;p83"/>
          <p:cNvSpPr/>
          <p:nvPr/>
        </p:nvSpPr>
        <p:spPr>
          <a:xfrm>
            <a:off x="6738300" y="279199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0.09</a:t>
            </a:r>
            <a:endParaRPr sz="900"/>
          </a:p>
        </p:txBody>
      </p:sp>
      <p:sp>
        <p:nvSpPr>
          <p:cNvPr id="1282" name="Google Shape;1282;p83"/>
          <p:cNvSpPr/>
          <p:nvPr/>
        </p:nvSpPr>
        <p:spPr>
          <a:xfrm>
            <a:off x="6738300" y="302688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-0.14</a:t>
            </a:r>
            <a:endParaRPr sz="900"/>
          </a:p>
        </p:txBody>
      </p:sp>
      <p:sp>
        <p:nvSpPr>
          <p:cNvPr id="1283" name="Google Shape;1283;p83"/>
          <p:cNvSpPr/>
          <p:nvPr/>
        </p:nvSpPr>
        <p:spPr>
          <a:xfrm>
            <a:off x="6738300" y="326472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0.61</a:t>
            </a:r>
            <a:endParaRPr sz="900"/>
          </a:p>
        </p:txBody>
      </p:sp>
      <p:cxnSp>
        <p:nvCxnSpPr>
          <p:cNvPr id="1284" name="Google Shape;1284;p83"/>
          <p:cNvCxnSpPr>
            <a:stCxn id="1256" idx="0"/>
            <a:endCxn id="1263" idx="2"/>
          </p:cNvCxnSpPr>
          <p:nvPr/>
        </p:nvCxnSpPr>
        <p:spPr>
          <a:xfrm flipH="1" rot="5400000">
            <a:off x="4792050" y="3263700"/>
            <a:ext cx="196200" cy="685800"/>
          </a:xfrm>
          <a:prstGeom prst="curvedConnector3">
            <a:avLst>
              <a:gd fmla="val 499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5" name="Google Shape;1285;p83"/>
          <p:cNvCxnSpPr>
            <a:stCxn id="1256" idx="0"/>
            <a:endCxn id="1271" idx="2"/>
          </p:cNvCxnSpPr>
          <p:nvPr/>
        </p:nvCxnSpPr>
        <p:spPr>
          <a:xfrm rot="-5400000">
            <a:off x="5287350" y="3454200"/>
            <a:ext cx="196200" cy="304800"/>
          </a:xfrm>
          <a:prstGeom prst="curvedConnector3">
            <a:avLst>
              <a:gd fmla="val 499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6" name="Google Shape;1286;p83"/>
          <p:cNvCxnSpPr>
            <a:stCxn id="1256" idx="0"/>
            <a:endCxn id="1279" idx="2"/>
          </p:cNvCxnSpPr>
          <p:nvPr/>
        </p:nvCxnSpPr>
        <p:spPr>
          <a:xfrm rot="-5400000">
            <a:off x="5782650" y="2958900"/>
            <a:ext cx="196200" cy="1295400"/>
          </a:xfrm>
          <a:prstGeom prst="curvedConnector3">
            <a:avLst>
              <a:gd fmla="val 499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7" name="Google Shape;1287;p83"/>
          <p:cNvCxnSpPr>
            <a:stCxn id="1268" idx="0"/>
          </p:cNvCxnSpPr>
          <p:nvPr/>
        </p:nvCxnSpPr>
        <p:spPr>
          <a:xfrm flipH="1" rot="5400000">
            <a:off x="5209050" y="2225350"/>
            <a:ext cx="368100" cy="28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8" name="Google Shape;1288;p83"/>
          <p:cNvCxnSpPr>
            <a:stCxn id="1276" idx="0"/>
          </p:cNvCxnSpPr>
          <p:nvPr/>
        </p:nvCxnSpPr>
        <p:spPr>
          <a:xfrm flipH="1" rot="5400000">
            <a:off x="5882850" y="1908550"/>
            <a:ext cx="368100" cy="923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83"/>
          <p:cNvCxnSpPr>
            <a:stCxn id="1260" idx="0"/>
          </p:cNvCxnSpPr>
          <p:nvPr/>
        </p:nvCxnSpPr>
        <p:spPr>
          <a:xfrm rot="-5400000">
            <a:off x="4551750" y="2176750"/>
            <a:ext cx="372900" cy="381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295" name="Google Shape;1295;p84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6" name="Google Shape;1296;p84"/>
          <p:cNvSpPr/>
          <p:nvPr/>
        </p:nvSpPr>
        <p:spPr>
          <a:xfrm>
            <a:off x="221670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97" name="Google Shape;1297;p84"/>
          <p:cNvSpPr/>
          <p:nvPr/>
        </p:nvSpPr>
        <p:spPr>
          <a:xfrm>
            <a:off x="221670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298" name="Google Shape;1298;p84"/>
          <p:cNvSpPr/>
          <p:nvPr/>
        </p:nvSpPr>
        <p:spPr>
          <a:xfrm>
            <a:off x="255352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299" name="Google Shape;1299;p84"/>
          <p:cNvSpPr/>
          <p:nvPr/>
        </p:nvSpPr>
        <p:spPr>
          <a:xfrm>
            <a:off x="255352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00" name="Google Shape;1300;p84"/>
          <p:cNvSpPr/>
          <p:nvPr/>
        </p:nvSpPr>
        <p:spPr>
          <a:xfrm>
            <a:off x="289035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01" name="Google Shape;1301;p84"/>
          <p:cNvSpPr/>
          <p:nvPr/>
        </p:nvSpPr>
        <p:spPr>
          <a:xfrm>
            <a:off x="289035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02" name="Google Shape;1302;p84"/>
          <p:cNvSpPr/>
          <p:nvPr/>
        </p:nvSpPr>
        <p:spPr>
          <a:xfrm>
            <a:off x="348781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03" name="Google Shape;1303;p84"/>
          <p:cNvSpPr/>
          <p:nvPr/>
        </p:nvSpPr>
        <p:spPr>
          <a:xfrm>
            <a:off x="348781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04" name="Google Shape;1304;p84"/>
          <p:cNvSpPr/>
          <p:nvPr/>
        </p:nvSpPr>
        <p:spPr>
          <a:xfrm>
            <a:off x="382463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05" name="Google Shape;1305;p84"/>
          <p:cNvSpPr/>
          <p:nvPr/>
        </p:nvSpPr>
        <p:spPr>
          <a:xfrm>
            <a:off x="382463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06" name="Google Shape;1306;p84"/>
          <p:cNvSpPr/>
          <p:nvPr/>
        </p:nvSpPr>
        <p:spPr>
          <a:xfrm>
            <a:off x="416146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07" name="Google Shape;1307;p84"/>
          <p:cNvSpPr/>
          <p:nvPr/>
        </p:nvSpPr>
        <p:spPr>
          <a:xfrm>
            <a:off x="416146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08" name="Google Shape;1308;p84"/>
          <p:cNvSpPr/>
          <p:nvPr/>
        </p:nvSpPr>
        <p:spPr>
          <a:xfrm>
            <a:off x="475892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09" name="Google Shape;1309;p84"/>
          <p:cNvSpPr/>
          <p:nvPr/>
        </p:nvSpPr>
        <p:spPr>
          <a:xfrm>
            <a:off x="475892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10" name="Google Shape;1310;p84"/>
          <p:cNvSpPr/>
          <p:nvPr/>
        </p:nvSpPr>
        <p:spPr>
          <a:xfrm>
            <a:off x="509574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11" name="Google Shape;1311;p84"/>
          <p:cNvSpPr/>
          <p:nvPr/>
        </p:nvSpPr>
        <p:spPr>
          <a:xfrm>
            <a:off x="509574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312" name="Google Shape;1312;p84"/>
          <p:cNvSpPr/>
          <p:nvPr/>
        </p:nvSpPr>
        <p:spPr>
          <a:xfrm>
            <a:off x="543257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13" name="Google Shape;1313;p84"/>
          <p:cNvSpPr/>
          <p:nvPr/>
        </p:nvSpPr>
        <p:spPr>
          <a:xfrm>
            <a:off x="543257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14" name="Google Shape;1314;p84"/>
          <p:cNvSpPr/>
          <p:nvPr/>
        </p:nvSpPr>
        <p:spPr>
          <a:xfrm>
            <a:off x="603003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15" name="Google Shape;1315;p84"/>
          <p:cNvSpPr/>
          <p:nvPr/>
        </p:nvSpPr>
        <p:spPr>
          <a:xfrm>
            <a:off x="603003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16" name="Google Shape;1316;p84"/>
          <p:cNvSpPr/>
          <p:nvPr/>
        </p:nvSpPr>
        <p:spPr>
          <a:xfrm>
            <a:off x="636685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17" name="Google Shape;1317;p84"/>
          <p:cNvSpPr/>
          <p:nvPr/>
        </p:nvSpPr>
        <p:spPr>
          <a:xfrm>
            <a:off x="636685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18" name="Google Shape;1318;p84"/>
          <p:cNvSpPr/>
          <p:nvPr/>
        </p:nvSpPr>
        <p:spPr>
          <a:xfrm>
            <a:off x="670368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19" name="Google Shape;1319;p84"/>
          <p:cNvSpPr/>
          <p:nvPr/>
        </p:nvSpPr>
        <p:spPr>
          <a:xfrm>
            <a:off x="670368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320" name="Google Shape;1320;p84"/>
          <p:cNvSpPr/>
          <p:nvPr/>
        </p:nvSpPr>
        <p:spPr>
          <a:xfrm>
            <a:off x="730114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21" name="Google Shape;1321;p84"/>
          <p:cNvSpPr/>
          <p:nvPr/>
        </p:nvSpPr>
        <p:spPr>
          <a:xfrm>
            <a:off x="730114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322" name="Google Shape;1322;p84"/>
          <p:cNvSpPr/>
          <p:nvPr/>
        </p:nvSpPr>
        <p:spPr>
          <a:xfrm>
            <a:off x="763796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23" name="Google Shape;1323;p84"/>
          <p:cNvSpPr/>
          <p:nvPr/>
        </p:nvSpPr>
        <p:spPr>
          <a:xfrm>
            <a:off x="763796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24" name="Google Shape;1324;p84"/>
          <p:cNvSpPr/>
          <p:nvPr/>
        </p:nvSpPr>
        <p:spPr>
          <a:xfrm>
            <a:off x="797479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25" name="Google Shape;1325;p84"/>
          <p:cNvSpPr/>
          <p:nvPr/>
        </p:nvSpPr>
        <p:spPr>
          <a:xfrm>
            <a:off x="797479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26" name="Google Shape;1326;p84"/>
          <p:cNvSpPr txBox="1"/>
          <p:nvPr/>
        </p:nvSpPr>
        <p:spPr>
          <a:xfrm>
            <a:off x="-47350" y="28447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84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84"/>
          <p:cNvSpPr txBox="1"/>
          <p:nvPr>
            <p:ph idx="1" type="body"/>
          </p:nvPr>
        </p:nvSpPr>
        <p:spPr>
          <a:xfrm>
            <a:off x="2292900" y="2689400"/>
            <a:ext cx="7367700" cy="24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1  </a:t>
            </a:r>
            <a:r>
              <a:rPr lang="en" sz="1000"/>
              <a:t>   K</a:t>
            </a:r>
            <a:r>
              <a:rPr baseline="-25000" lang="en" sz="1000"/>
              <a:t>1</a:t>
            </a:r>
            <a:r>
              <a:rPr lang="en" sz="1000"/>
              <a:t>     V</a:t>
            </a:r>
            <a:r>
              <a:rPr baseline="-25000" lang="en" sz="1000"/>
              <a:t>1 </a:t>
            </a:r>
            <a:r>
              <a:rPr lang="en" sz="1000"/>
              <a:t>              Q</a:t>
            </a:r>
            <a:r>
              <a:rPr baseline="-25000" lang="en" sz="1000"/>
              <a:t>2</a:t>
            </a:r>
            <a:r>
              <a:rPr lang="en" sz="1000"/>
              <a:t>      K</a:t>
            </a:r>
            <a:r>
              <a:rPr baseline="-25000" lang="en" sz="1000"/>
              <a:t>2</a:t>
            </a:r>
            <a:r>
              <a:rPr lang="en" sz="1000"/>
              <a:t>    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      Q</a:t>
            </a:r>
            <a:r>
              <a:rPr baseline="-25000" lang="en" sz="1000"/>
              <a:t>3 </a:t>
            </a:r>
            <a:r>
              <a:rPr lang="en" sz="1000"/>
              <a:t>    K</a:t>
            </a:r>
            <a:r>
              <a:rPr baseline="-25000" lang="en" sz="1000"/>
              <a:t>3 </a:t>
            </a:r>
            <a:r>
              <a:rPr lang="en" sz="1000"/>
              <a:t>      V</a:t>
            </a:r>
            <a:r>
              <a:rPr baseline="-25000" lang="en" sz="1000"/>
              <a:t>3</a:t>
            </a:r>
            <a:r>
              <a:rPr lang="en" sz="1000"/>
              <a:t>             Q</a:t>
            </a:r>
            <a:r>
              <a:rPr baseline="-25000" lang="en" sz="1000"/>
              <a:t>4</a:t>
            </a:r>
            <a:r>
              <a:rPr lang="en" sz="1000"/>
              <a:t>      K</a:t>
            </a:r>
            <a:r>
              <a:rPr baseline="-25000" lang="en" sz="1000"/>
              <a:t>4</a:t>
            </a:r>
            <a:r>
              <a:rPr lang="en" sz="1000"/>
              <a:t>      V</a:t>
            </a:r>
            <a:r>
              <a:rPr baseline="-25000" lang="en" sz="1000"/>
              <a:t>4 </a:t>
            </a:r>
            <a:r>
              <a:rPr lang="en" sz="1000"/>
              <a:t>            Q</a:t>
            </a:r>
            <a:r>
              <a:rPr baseline="-25000" lang="en" sz="1000"/>
              <a:t>5</a:t>
            </a:r>
            <a:r>
              <a:rPr lang="en" sz="1000"/>
              <a:t>      K</a:t>
            </a:r>
            <a:r>
              <a:rPr baseline="-25000" lang="en" sz="1000"/>
              <a:t>5</a:t>
            </a:r>
            <a:r>
              <a:rPr lang="en" sz="1000"/>
              <a:t>      V</a:t>
            </a:r>
            <a:r>
              <a:rPr baseline="-25000" lang="en" sz="1000"/>
              <a:t>5 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329" name="Google Shape;1329;p84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330" name="Google Shape;1330;p84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331" name="Google Shape;1331;p84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332" name="Google Shape;1332;p84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333" name="Google Shape;1333;p84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334" name="Google Shape;1334;p84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35" name="Google Shape;1335;p84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36" name="Google Shape;1336;p84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37" name="Google Shape;1337;p84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38" name="Google Shape;1338;p84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339" name="Google Shape;1339;p84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40" name="Google Shape;1340;p84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41" name="Google Shape;1341;p84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342" name="Google Shape;1342;p84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43" name="Google Shape;1343;p84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344" name="Google Shape;1344;p84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45" name="Google Shape;1345;p84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46" name="Google Shape;1346;p84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47" name="Google Shape;1347;p84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48" name="Google Shape;1348;p84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349" name="Google Shape;1349;p84"/>
          <p:cNvSpPr/>
          <p:nvPr/>
        </p:nvSpPr>
        <p:spPr>
          <a:xfrm flipH="1" rot="10800000">
            <a:off x="3613075" y="2230300"/>
            <a:ext cx="1609500" cy="37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4"/>
          <p:cNvSpPr/>
          <p:nvPr/>
        </p:nvSpPr>
        <p:spPr>
          <a:xfrm flipH="1" rot="10800000">
            <a:off x="3613075" y="2146300"/>
            <a:ext cx="2813700" cy="455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4"/>
          <p:cNvSpPr/>
          <p:nvPr/>
        </p:nvSpPr>
        <p:spPr>
          <a:xfrm flipH="1" rot="10800000">
            <a:off x="3613075" y="2022400"/>
            <a:ext cx="4051800" cy="579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4"/>
          <p:cNvSpPr/>
          <p:nvPr/>
        </p:nvSpPr>
        <p:spPr>
          <a:xfrm rot="10800000">
            <a:off x="2622775" y="2230300"/>
            <a:ext cx="990300" cy="37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4"/>
          <p:cNvSpPr/>
          <p:nvPr/>
        </p:nvSpPr>
        <p:spPr>
          <a:xfrm>
            <a:off x="2698975" y="17273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1</a:t>
            </a:r>
            <a:r>
              <a:rPr lang="en" sz="1000"/>
              <a:t> = -5</a:t>
            </a:r>
            <a:endParaRPr sz="1000"/>
          </a:p>
        </p:txBody>
      </p:sp>
      <p:sp>
        <p:nvSpPr>
          <p:cNvPr id="1354" name="Google Shape;1354;p84"/>
          <p:cNvSpPr/>
          <p:nvPr/>
        </p:nvSpPr>
        <p:spPr>
          <a:xfrm>
            <a:off x="42229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3</a:t>
            </a:r>
            <a:r>
              <a:rPr lang="en" sz="1000"/>
              <a:t> = 0</a:t>
            </a:r>
            <a:endParaRPr sz="1000"/>
          </a:p>
        </p:txBody>
      </p:sp>
      <p:sp>
        <p:nvSpPr>
          <p:cNvPr id="1355" name="Google Shape;1355;p84"/>
          <p:cNvSpPr/>
          <p:nvPr/>
        </p:nvSpPr>
        <p:spPr>
          <a:xfrm>
            <a:off x="53659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4</a:t>
            </a:r>
            <a:r>
              <a:rPr lang="en" sz="1000"/>
              <a:t> = -3</a:t>
            </a:r>
            <a:endParaRPr sz="1000"/>
          </a:p>
        </p:txBody>
      </p:sp>
      <p:sp>
        <p:nvSpPr>
          <p:cNvPr id="1356" name="Google Shape;1356;p84"/>
          <p:cNvSpPr/>
          <p:nvPr/>
        </p:nvSpPr>
        <p:spPr>
          <a:xfrm>
            <a:off x="77281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5</a:t>
            </a:r>
            <a:r>
              <a:rPr lang="en" sz="1000"/>
              <a:t> = 3</a:t>
            </a:r>
            <a:endParaRPr sz="1000"/>
          </a:p>
        </p:txBody>
      </p:sp>
      <p:sp>
        <p:nvSpPr>
          <p:cNvPr id="1357" name="Google Shape;1357;p84"/>
          <p:cNvSpPr/>
          <p:nvPr/>
        </p:nvSpPr>
        <p:spPr>
          <a:xfrm>
            <a:off x="3537175" y="17273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2</a:t>
            </a:r>
            <a:r>
              <a:rPr lang="en" sz="1000"/>
              <a:t> = 1</a:t>
            </a:r>
            <a:endParaRPr sz="1000"/>
          </a:p>
        </p:txBody>
      </p:sp>
      <p:sp>
        <p:nvSpPr>
          <p:cNvPr id="1358" name="Google Shape;1358;p84"/>
          <p:cNvSpPr/>
          <p:nvPr/>
        </p:nvSpPr>
        <p:spPr>
          <a:xfrm flipH="1" rot="10800000">
            <a:off x="3613075" y="2437000"/>
            <a:ext cx="365700" cy="1647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4"/>
          <p:cNvSpPr txBox="1"/>
          <p:nvPr/>
        </p:nvSpPr>
        <p:spPr>
          <a:xfrm>
            <a:off x="-47350" y="17779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Dot Product Scores s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(s = Q</a:t>
            </a:r>
            <a:r>
              <a:rPr baseline="-25000" i="1"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· K</a:t>
            </a:r>
            <a:r>
              <a:rPr baseline="-25000" i="1" lang="en">
                <a:latin typeface="Open Sans"/>
                <a:ea typeface="Open Sans"/>
                <a:cs typeface="Open Sans"/>
                <a:sym typeface="Open Sans"/>
              </a:rPr>
              <a:t>j 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all i, j)</a:t>
            </a:r>
            <a:endParaRPr baseline="-25000"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365" name="Google Shape;1365;p85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6" name="Google Shape;1366;p85"/>
          <p:cNvSpPr/>
          <p:nvPr/>
        </p:nvSpPr>
        <p:spPr>
          <a:xfrm>
            <a:off x="221670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67" name="Google Shape;1367;p85"/>
          <p:cNvSpPr/>
          <p:nvPr/>
        </p:nvSpPr>
        <p:spPr>
          <a:xfrm>
            <a:off x="221670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68" name="Google Shape;1368;p85"/>
          <p:cNvSpPr/>
          <p:nvPr/>
        </p:nvSpPr>
        <p:spPr>
          <a:xfrm>
            <a:off x="255352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69" name="Google Shape;1369;p85"/>
          <p:cNvSpPr/>
          <p:nvPr/>
        </p:nvSpPr>
        <p:spPr>
          <a:xfrm>
            <a:off x="255352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70" name="Google Shape;1370;p85"/>
          <p:cNvSpPr/>
          <p:nvPr/>
        </p:nvSpPr>
        <p:spPr>
          <a:xfrm>
            <a:off x="289035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371" name="Google Shape;1371;p85"/>
          <p:cNvSpPr/>
          <p:nvPr/>
        </p:nvSpPr>
        <p:spPr>
          <a:xfrm>
            <a:off x="289035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72" name="Google Shape;1372;p85"/>
          <p:cNvSpPr/>
          <p:nvPr/>
        </p:nvSpPr>
        <p:spPr>
          <a:xfrm>
            <a:off x="348781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73" name="Google Shape;1373;p85"/>
          <p:cNvSpPr/>
          <p:nvPr/>
        </p:nvSpPr>
        <p:spPr>
          <a:xfrm>
            <a:off x="348781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74" name="Google Shape;1374;p85"/>
          <p:cNvSpPr/>
          <p:nvPr/>
        </p:nvSpPr>
        <p:spPr>
          <a:xfrm>
            <a:off x="382463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75" name="Google Shape;1375;p85"/>
          <p:cNvSpPr/>
          <p:nvPr/>
        </p:nvSpPr>
        <p:spPr>
          <a:xfrm>
            <a:off x="382463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76" name="Google Shape;1376;p85"/>
          <p:cNvSpPr/>
          <p:nvPr/>
        </p:nvSpPr>
        <p:spPr>
          <a:xfrm>
            <a:off x="416146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77" name="Google Shape;1377;p85"/>
          <p:cNvSpPr/>
          <p:nvPr/>
        </p:nvSpPr>
        <p:spPr>
          <a:xfrm>
            <a:off x="416146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78" name="Google Shape;1378;p85"/>
          <p:cNvSpPr/>
          <p:nvPr/>
        </p:nvSpPr>
        <p:spPr>
          <a:xfrm>
            <a:off x="475892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79" name="Google Shape;1379;p85"/>
          <p:cNvSpPr/>
          <p:nvPr/>
        </p:nvSpPr>
        <p:spPr>
          <a:xfrm>
            <a:off x="475892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80" name="Google Shape;1380;p85"/>
          <p:cNvSpPr/>
          <p:nvPr/>
        </p:nvSpPr>
        <p:spPr>
          <a:xfrm>
            <a:off x="509574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81" name="Google Shape;1381;p85"/>
          <p:cNvSpPr/>
          <p:nvPr/>
        </p:nvSpPr>
        <p:spPr>
          <a:xfrm>
            <a:off x="509574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382" name="Google Shape;1382;p85"/>
          <p:cNvSpPr/>
          <p:nvPr/>
        </p:nvSpPr>
        <p:spPr>
          <a:xfrm>
            <a:off x="543257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83" name="Google Shape;1383;p85"/>
          <p:cNvSpPr/>
          <p:nvPr/>
        </p:nvSpPr>
        <p:spPr>
          <a:xfrm>
            <a:off x="543257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84" name="Google Shape;1384;p85"/>
          <p:cNvSpPr/>
          <p:nvPr/>
        </p:nvSpPr>
        <p:spPr>
          <a:xfrm>
            <a:off x="603003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385" name="Google Shape;1385;p85"/>
          <p:cNvSpPr/>
          <p:nvPr/>
        </p:nvSpPr>
        <p:spPr>
          <a:xfrm>
            <a:off x="603003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86" name="Google Shape;1386;p85"/>
          <p:cNvSpPr/>
          <p:nvPr/>
        </p:nvSpPr>
        <p:spPr>
          <a:xfrm>
            <a:off x="636685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387" name="Google Shape;1387;p85"/>
          <p:cNvSpPr/>
          <p:nvPr/>
        </p:nvSpPr>
        <p:spPr>
          <a:xfrm>
            <a:off x="636685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88" name="Google Shape;1388;p85"/>
          <p:cNvSpPr/>
          <p:nvPr/>
        </p:nvSpPr>
        <p:spPr>
          <a:xfrm>
            <a:off x="670368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89" name="Google Shape;1389;p85"/>
          <p:cNvSpPr/>
          <p:nvPr/>
        </p:nvSpPr>
        <p:spPr>
          <a:xfrm>
            <a:off x="670368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390" name="Google Shape;1390;p85"/>
          <p:cNvSpPr/>
          <p:nvPr/>
        </p:nvSpPr>
        <p:spPr>
          <a:xfrm>
            <a:off x="730114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91" name="Google Shape;1391;p85"/>
          <p:cNvSpPr/>
          <p:nvPr/>
        </p:nvSpPr>
        <p:spPr>
          <a:xfrm>
            <a:off x="730114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392" name="Google Shape;1392;p85"/>
          <p:cNvSpPr/>
          <p:nvPr/>
        </p:nvSpPr>
        <p:spPr>
          <a:xfrm>
            <a:off x="763796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393" name="Google Shape;1393;p85"/>
          <p:cNvSpPr/>
          <p:nvPr/>
        </p:nvSpPr>
        <p:spPr>
          <a:xfrm>
            <a:off x="763796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94" name="Google Shape;1394;p85"/>
          <p:cNvSpPr/>
          <p:nvPr/>
        </p:nvSpPr>
        <p:spPr>
          <a:xfrm>
            <a:off x="797479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395" name="Google Shape;1395;p85"/>
          <p:cNvSpPr/>
          <p:nvPr/>
        </p:nvSpPr>
        <p:spPr>
          <a:xfrm>
            <a:off x="797479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396" name="Google Shape;1396;p85"/>
          <p:cNvSpPr txBox="1"/>
          <p:nvPr/>
        </p:nvSpPr>
        <p:spPr>
          <a:xfrm>
            <a:off x="-47350" y="28447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7" name="Google Shape;1397;p85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85"/>
          <p:cNvSpPr txBox="1"/>
          <p:nvPr>
            <p:ph idx="1" type="body"/>
          </p:nvPr>
        </p:nvSpPr>
        <p:spPr>
          <a:xfrm>
            <a:off x="2292900" y="2689400"/>
            <a:ext cx="7367700" cy="24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1  </a:t>
            </a:r>
            <a:r>
              <a:rPr lang="en" sz="1000"/>
              <a:t>   K</a:t>
            </a:r>
            <a:r>
              <a:rPr baseline="-25000" lang="en" sz="1000"/>
              <a:t>1</a:t>
            </a:r>
            <a:r>
              <a:rPr lang="en" sz="1000"/>
              <a:t>     V</a:t>
            </a:r>
            <a:r>
              <a:rPr baseline="-25000" lang="en" sz="1000"/>
              <a:t>1 </a:t>
            </a:r>
            <a:r>
              <a:rPr lang="en" sz="1000"/>
              <a:t>              Q</a:t>
            </a:r>
            <a:r>
              <a:rPr baseline="-25000" lang="en" sz="1000"/>
              <a:t>2</a:t>
            </a:r>
            <a:r>
              <a:rPr lang="en" sz="1000"/>
              <a:t>      K</a:t>
            </a:r>
            <a:r>
              <a:rPr baseline="-25000" lang="en" sz="1000"/>
              <a:t>2</a:t>
            </a:r>
            <a:r>
              <a:rPr lang="en" sz="1000"/>
              <a:t>    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      Q</a:t>
            </a:r>
            <a:r>
              <a:rPr baseline="-25000" lang="en" sz="1000"/>
              <a:t>3 </a:t>
            </a:r>
            <a:r>
              <a:rPr lang="en" sz="1000"/>
              <a:t>    K</a:t>
            </a:r>
            <a:r>
              <a:rPr baseline="-25000" lang="en" sz="1000"/>
              <a:t>3 </a:t>
            </a:r>
            <a:r>
              <a:rPr lang="en" sz="1000"/>
              <a:t>      V</a:t>
            </a:r>
            <a:r>
              <a:rPr baseline="-25000" lang="en" sz="1000"/>
              <a:t>3</a:t>
            </a:r>
            <a:r>
              <a:rPr lang="en" sz="1000"/>
              <a:t>             Q</a:t>
            </a:r>
            <a:r>
              <a:rPr baseline="-25000" lang="en" sz="1000"/>
              <a:t>4</a:t>
            </a:r>
            <a:r>
              <a:rPr lang="en" sz="1000"/>
              <a:t>      K</a:t>
            </a:r>
            <a:r>
              <a:rPr baseline="-25000" lang="en" sz="1000"/>
              <a:t>4</a:t>
            </a:r>
            <a:r>
              <a:rPr lang="en" sz="1000"/>
              <a:t>      V</a:t>
            </a:r>
            <a:r>
              <a:rPr baseline="-25000" lang="en" sz="1000"/>
              <a:t>4 </a:t>
            </a:r>
            <a:r>
              <a:rPr lang="en" sz="1000"/>
              <a:t>            Q</a:t>
            </a:r>
            <a:r>
              <a:rPr baseline="-25000" lang="en" sz="1000"/>
              <a:t>5</a:t>
            </a:r>
            <a:r>
              <a:rPr lang="en" sz="1000"/>
              <a:t>      K</a:t>
            </a:r>
            <a:r>
              <a:rPr baseline="-25000" lang="en" sz="1000"/>
              <a:t>5</a:t>
            </a:r>
            <a:r>
              <a:rPr lang="en" sz="1000"/>
              <a:t>      V</a:t>
            </a:r>
            <a:r>
              <a:rPr baseline="-25000" lang="en" sz="1000"/>
              <a:t>5 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399" name="Google Shape;1399;p85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400" name="Google Shape;1400;p85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401" name="Google Shape;1401;p85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402" name="Google Shape;1402;p85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403" name="Google Shape;1403;p85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404" name="Google Shape;1404;p85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05" name="Google Shape;1405;p85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06" name="Google Shape;1406;p85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07" name="Google Shape;1407;p85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08" name="Google Shape;1408;p85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409" name="Google Shape;1409;p85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10" name="Google Shape;1410;p85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11" name="Google Shape;1411;p85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412" name="Google Shape;1412;p85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13" name="Google Shape;1413;p85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414" name="Google Shape;1414;p85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15" name="Google Shape;1415;p85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16" name="Google Shape;1416;p85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17" name="Google Shape;1417;p85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18" name="Google Shape;1418;p85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419" name="Google Shape;1419;p85"/>
          <p:cNvSpPr/>
          <p:nvPr/>
        </p:nvSpPr>
        <p:spPr>
          <a:xfrm flipH="1" rot="10800000">
            <a:off x="3613075" y="2230300"/>
            <a:ext cx="1609500" cy="37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5"/>
          <p:cNvSpPr/>
          <p:nvPr/>
        </p:nvSpPr>
        <p:spPr>
          <a:xfrm flipH="1" rot="10800000">
            <a:off x="3613075" y="2146300"/>
            <a:ext cx="2813700" cy="455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85"/>
          <p:cNvSpPr/>
          <p:nvPr/>
        </p:nvSpPr>
        <p:spPr>
          <a:xfrm flipH="1" rot="10800000">
            <a:off x="3613075" y="2022400"/>
            <a:ext cx="4051800" cy="5793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85"/>
          <p:cNvSpPr/>
          <p:nvPr/>
        </p:nvSpPr>
        <p:spPr>
          <a:xfrm rot="10800000">
            <a:off x="2622775" y="2230300"/>
            <a:ext cx="990300" cy="371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85"/>
          <p:cNvSpPr/>
          <p:nvPr/>
        </p:nvSpPr>
        <p:spPr>
          <a:xfrm>
            <a:off x="2698975" y="17273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1</a:t>
            </a:r>
            <a:r>
              <a:rPr lang="en" sz="1000"/>
              <a:t> = -5</a:t>
            </a:r>
            <a:endParaRPr sz="1000"/>
          </a:p>
        </p:txBody>
      </p:sp>
      <p:sp>
        <p:nvSpPr>
          <p:cNvPr id="1424" name="Google Shape;1424;p85"/>
          <p:cNvSpPr/>
          <p:nvPr/>
        </p:nvSpPr>
        <p:spPr>
          <a:xfrm>
            <a:off x="42229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3</a:t>
            </a:r>
            <a:r>
              <a:rPr lang="en" sz="1000"/>
              <a:t> = 0</a:t>
            </a:r>
            <a:endParaRPr sz="1000"/>
          </a:p>
        </p:txBody>
      </p:sp>
      <p:sp>
        <p:nvSpPr>
          <p:cNvPr id="1425" name="Google Shape;1425;p85"/>
          <p:cNvSpPr/>
          <p:nvPr/>
        </p:nvSpPr>
        <p:spPr>
          <a:xfrm>
            <a:off x="53659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4</a:t>
            </a:r>
            <a:r>
              <a:rPr lang="en" sz="1000"/>
              <a:t> = -3</a:t>
            </a:r>
            <a:endParaRPr sz="1000"/>
          </a:p>
        </p:txBody>
      </p:sp>
      <p:sp>
        <p:nvSpPr>
          <p:cNvPr id="1426" name="Google Shape;1426;p85"/>
          <p:cNvSpPr/>
          <p:nvPr/>
        </p:nvSpPr>
        <p:spPr>
          <a:xfrm>
            <a:off x="7728175" y="22607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5</a:t>
            </a:r>
            <a:r>
              <a:rPr lang="en" sz="1000"/>
              <a:t> = 3</a:t>
            </a:r>
            <a:endParaRPr sz="1000"/>
          </a:p>
        </p:txBody>
      </p:sp>
      <p:sp>
        <p:nvSpPr>
          <p:cNvPr id="1427" name="Google Shape;1427;p85"/>
          <p:cNvSpPr/>
          <p:nvPr/>
        </p:nvSpPr>
        <p:spPr>
          <a:xfrm>
            <a:off x="3537175" y="1727300"/>
            <a:ext cx="797700" cy="455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2</a:t>
            </a:r>
            <a:r>
              <a:rPr lang="en" sz="1000"/>
              <a:t> K</a:t>
            </a:r>
            <a:r>
              <a:rPr baseline="-25000" lang="en" sz="1000"/>
              <a:t>2</a:t>
            </a:r>
            <a:r>
              <a:rPr lang="en" sz="1000"/>
              <a:t> = 1</a:t>
            </a:r>
            <a:endParaRPr sz="1000"/>
          </a:p>
        </p:txBody>
      </p:sp>
      <p:sp>
        <p:nvSpPr>
          <p:cNvPr id="1428" name="Google Shape;1428;p85"/>
          <p:cNvSpPr/>
          <p:nvPr/>
        </p:nvSpPr>
        <p:spPr>
          <a:xfrm flipH="1" rot="10800000">
            <a:off x="3613075" y="2437000"/>
            <a:ext cx="365700" cy="1647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5"/>
          <p:cNvSpPr txBox="1"/>
          <p:nvPr/>
        </p:nvSpPr>
        <p:spPr>
          <a:xfrm>
            <a:off x="-47350" y="17779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Dot Product Scores s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(s = Q</a:t>
            </a:r>
            <a:r>
              <a:rPr baseline="-25000" i="1"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· K</a:t>
            </a:r>
            <a:r>
              <a:rPr baseline="-25000" i="1" lang="en">
                <a:latin typeface="Open Sans"/>
                <a:ea typeface="Open Sans"/>
                <a:cs typeface="Open Sans"/>
                <a:sym typeface="Open Sans"/>
              </a:rPr>
              <a:t>j 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all i, j)</a:t>
            </a:r>
            <a:b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(only j=2 shown here)</a:t>
            </a:r>
            <a:endParaRPr baseline="-25000"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85"/>
          <p:cNvSpPr txBox="1"/>
          <p:nvPr/>
        </p:nvSpPr>
        <p:spPr>
          <a:xfrm>
            <a:off x="-47350" y="10921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Attention Weights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(α = softmax(s)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b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(α</a:t>
            </a:r>
            <a:r>
              <a:rPr baseline="-25000" i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i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shown here)</a:t>
            </a:r>
            <a:endParaRPr i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85"/>
          <p:cNvSpPr txBox="1"/>
          <p:nvPr/>
        </p:nvSpPr>
        <p:spPr>
          <a:xfrm>
            <a:off x="2216700" y="1168325"/>
            <a:ext cx="6056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0.0003             0.114                 0.042                  0.0021                 0.842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437" name="Google Shape;1437;p86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8" name="Google Shape;1438;p86"/>
          <p:cNvSpPr/>
          <p:nvPr/>
        </p:nvSpPr>
        <p:spPr>
          <a:xfrm>
            <a:off x="221670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39" name="Google Shape;1439;p86"/>
          <p:cNvSpPr/>
          <p:nvPr/>
        </p:nvSpPr>
        <p:spPr>
          <a:xfrm>
            <a:off x="221670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40" name="Google Shape;1440;p86"/>
          <p:cNvSpPr/>
          <p:nvPr/>
        </p:nvSpPr>
        <p:spPr>
          <a:xfrm>
            <a:off x="255352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41" name="Google Shape;1441;p86"/>
          <p:cNvSpPr/>
          <p:nvPr/>
        </p:nvSpPr>
        <p:spPr>
          <a:xfrm>
            <a:off x="255352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42" name="Google Shape;1442;p86"/>
          <p:cNvSpPr/>
          <p:nvPr/>
        </p:nvSpPr>
        <p:spPr>
          <a:xfrm>
            <a:off x="289035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43" name="Google Shape;1443;p86"/>
          <p:cNvSpPr/>
          <p:nvPr/>
        </p:nvSpPr>
        <p:spPr>
          <a:xfrm>
            <a:off x="289035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44" name="Google Shape;1444;p86"/>
          <p:cNvSpPr/>
          <p:nvPr/>
        </p:nvSpPr>
        <p:spPr>
          <a:xfrm>
            <a:off x="348781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45" name="Google Shape;1445;p86"/>
          <p:cNvSpPr/>
          <p:nvPr/>
        </p:nvSpPr>
        <p:spPr>
          <a:xfrm>
            <a:off x="348781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46" name="Google Shape;1446;p86"/>
          <p:cNvSpPr/>
          <p:nvPr/>
        </p:nvSpPr>
        <p:spPr>
          <a:xfrm>
            <a:off x="382463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47" name="Google Shape;1447;p86"/>
          <p:cNvSpPr/>
          <p:nvPr/>
        </p:nvSpPr>
        <p:spPr>
          <a:xfrm>
            <a:off x="382463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48" name="Google Shape;1448;p86"/>
          <p:cNvSpPr/>
          <p:nvPr/>
        </p:nvSpPr>
        <p:spPr>
          <a:xfrm>
            <a:off x="416146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49" name="Google Shape;1449;p86"/>
          <p:cNvSpPr/>
          <p:nvPr/>
        </p:nvSpPr>
        <p:spPr>
          <a:xfrm>
            <a:off x="416146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50" name="Google Shape;1450;p86"/>
          <p:cNvSpPr/>
          <p:nvPr/>
        </p:nvSpPr>
        <p:spPr>
          <a:xfrm>
            <a:off x="475892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451" name="Google Shape;1451;p86"/>
          <p:cNvSpPr/>
          <p:nvPr/>
        </p:nvSpPr>
        <p:spPr>
          <a:xfrm>
            <a:off x="475892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52" name="Google Shape;1452;p86"/>
          <p:cNvSpPr/>
          <p:nvPr/>
        </p:nvSpPr>
        <p:spPr>
          <a:xfrm>
            <a:off x="509574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53" name="Google Shape;1453;p86"/>
          <p:cNvSpPr/>
          <p:nvPr/>
        </p:nvSpPr>
        <p:spPr>
          <a:xfrm>
            <a:off x="509574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454" name="Google Shape;1454;p86"/>
          <p:cNvSpPr/>
          <p:nvPr/>
        </p:nvSpPr>
        <p:spPr>
          <a:xfrm>
            <a:off x="543257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55" name="Google Shape;1455;p86"/>
          <p:cNvSpPr/>
          <p:nvPr/>
        </p:nvSpPr>
        <p:spPr>
          <a:xfrm>
            <a:off x="543257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456" name="Google Shape;1456;p86"/>
          <p:cNvSpPr/>
          <p:nvPr/>
        </p:nvSpPr>
        <p:spPr>
          <a:xfrm>
            <a:off x="603003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457" name="Google Shape;1457;p86"/>
          <p:cNvSpPr/>
          <p:nvPr/>
        </p:nvSpPr>
        <p:spPr>
          <a:xfrm>
            <a:off x="603003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58" name="Google Shape;1458;p86"/>
          <p:cNvSpPr/>
          <p:nvPr/>
        </p:nvSpPr>
        <p:spPr>
          <a:xfrm>
            <a:off x="636685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59" name="Google Shape;1459;p86"/>
          <p:cNvSpPr/>
          <p:nvPr/>
        </p:nvSpPr>
        <p:spPr>
          <a:xfrm>
            <a:off x="636685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60" name="Google Shape;1460;p86"/>
          <p:cNvSpPr/>
          <p:nvPr/>
        </p:nvSpPr>
        <p:spPr>
          <a:xfrm>
            <a:off x="670368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61" name="Google Shape;1461;p86"/>
          <p:cNvSpPr/>
          <p:nvPr/>
        </p:nvSpPr>
        <p:spPr>
          <a:xfrm>
            <a:off x="670368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462" name="Google Shape;1462;p86"/>
          <p:cNvSpPr/>
          <p:nvPr/>
        </p:nvSpPr>
        <p:spPr>
          <a:xfrm>
            <a:off x="730114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63" name="Google Shape;1463;p86"/>
          <p:cNvSpPr/>
          <p:nvPr/>
        </p:nvSpPr>
        <p:spPr>
          <a:xfrm>
            <a:off x="730114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464" name="Google Shape;1464;p86"/>
          <p:cNvSpPr/>
          <p:nvPr/>
        </p:nvSpPr>
        <p:spPr>
          <a:xfrm>
            <a:off x="763796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65" name="Google Shape;1465;p86"/>
          <p:cNvSpPr/>
          <p:nvPr/>
        </p:nvSpPr>
        <p:spPr>
          <a:xfrm>
            <a:off x="763796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66" name="Google Shape;1466;p86"/>
          <p:cNvSpPr/>
          <p:nvPr/>
        </p:nvSpPr>
        <p:spPr>
          <a:xfrm>
            <a:off x="797479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67" name="Google Shape;1467;p86"/>
          <p:cNvSpPr/>
          <p:nvPr/>
        </p:nvSpPr>
        <p:spPr>
          <a:xfrm>
            <a:off x="797479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68" name="Google Shape;1468;p86"/>
          <p:cNvSpPr txBox="1"/>
          <p:nvPr/>
        </p:nvSpPr>
        <p:spPr>
          <a:xfrm>
            <a:off x="-47350" y="28447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9" name="Google Shape;1469;p86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0" name="Google Shape;1470;p86"/>
          <p:cNvSpPr txBox="1"/>
          <p:nvPr>
            <p:ph idx="1" type="body"/>
          </p:nvPr>
        </p:nvSpPr>
        <p:spPr>
          <a:xfrm>
            <a:off x="2292900" y="2689400"/>
            <a:ext cx="7367700" cy="24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1  </a:t>
            </a:r>
            <a:r>
              <a:rPr lang="en" sz="1000"/>
              <a:t>   K</a:t>
            </a:r>
            <a:r>
              <a:rPr baseline="-25000" lang="en" sz="1000"/>
              <a:t>1</a:t>
            </a:r>
            <a:r>
              <a:rPr lang="en" sz="1000"/>
              <a:t>     V</a:t>
            </a:r>
            <a:r>
              <a:rPr baseline="-25000" lang="en" sz="1000"/>
              <a:t>1 </a:t>
            </a:r>
            <a:r>
              <a:rPr lang="en" sz="1000"/>
              <a:t>              Q</a:t>
            </a:r>
            <a:r>
              <a:rPr baseline="-25000" lang="en" sz="1000"/>
              <a:t>2</a:t>
            </a:r>
            <a:r>
              <a:rPr lang="en" sz="1000"/>
              <a:t>      K</a:t>
            </a:r>
            <a:r>
              <a:rPr baseline="-25000" lang="en" sz="1000"/>
              <a:t>2</a:t>
            </a:r>
            <a:r>
              <a:rPr lang="en" sz="1000"/>
              <a:t>    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      Q</a:t>
            </a:r>
            <a:r>
              <a:rPr baseline="-25000" lang="en" sz="1000"/>
              <a:t>3 </a:t>
            </a:r>
            <a:r>
              <a:rPr lang="en" sz="1000"/>
              <a:t>    K</a:t>
            </a:r>
            <a:r>
              <a:rPr baseline="-25000" lang="en" sz="1000"/>
              <a:t>3 </a:t>
            </a:r>
            <a:r>
              <a:rPr lang="en" sz="1000"/>
              <a:t>      V</a:t>
            </a:r>
            <a:r>
              <a:rPr baseline="-25000" lang="en" sz="1000"/>
              <a:t>3</a:t>
            </a:r>
            <a:r>
              <a:rPr lang="en" sz="1000"/>
              <a:t>             Q</a:t>
            </a:r>
            <a:r>
              <a:rPr baseline="-25000" lang="en" sz="1000"/>
              <a:t>4</a:t>
            </a:r>
            <a:r>
              <a:rPr lang="en" sz="1000"/>
              <a:t>      K</a:t>
            </a:r>
            <a:r>
              <a:rPr baseline="-25000" lang="en" sz="1000"/>
              <a:t>4</a:t>
            </a:r>
            <a:r>
              <a:rPr lang="en" sz="1000"/>
              <a:t>      V</a:t>
            </a:r>
            <a:r>
              <a:rPr baseline="-25000" lang="en" sz="1000"/>
              <a:t>4 </a:t>
            </a:r>
            <a:r>
              <a:rPr lang="en" sz="1000"/>
              <a:t>            Q</a:t>
            </a:r>
            <a:r>
              <a:rPr baseline="-25000" lang="en" sz="1000"/>
              <a:t>5</a:t>
            </a:r>
            <a:r>
              <a:rPr lang="en" sz="1000"/>
              <a:t>      K</a:t>
            </a:r>
            <a:r>
              <a:rPr baseline="-25000" lang="en" sz="1000"/>
              <a:t>5</a:t>
            </a:r>
            <a:r>
              <a:rPr lang="en" sz="1000"/>
              <a:t>      V</a:t>
            </a:r>
            <a:r>
              <a:rPr baseline="-25000" lang="en" sz="1000"/>
              <a:t>5 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471" name="Google Shape;1471;p86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472" name="Google Shape;1472;p86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473" name="Google Shape;1473;p86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474" name="Google Shape;1474;p86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475" name="Google Shape;1475;p86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476" name="Google Shape;1476;p86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77" name="Google Shape;1477;p86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78" name="Google Shape;1478;p86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79" name="Google Shape;1479;p86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80" name="Google Shape;1480;p86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481" name="Google Shape;1481;p86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482" name="Google Shape;1482;p86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83" name="Google Shape;1483;p86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484" name="Google Shape;1484;p86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485" name="Google Shape;1485;p86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486" name="Google Shape;1486;p86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487" name="Google Shape;1487;p86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488" name="Google Shape;1488;p86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89" name="Google Shape;1489;p86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490" name="Google Shape;1490;p86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491" name="Google Shape;1491;p86"/>
          <p:cNvSpPr txBox="1"/>
          <p:nvPr/>
        </p:nvSpPr>
        <p:spPr>
          <a:xfrm>
            <a:off x="-47350" y="20065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Attention Weights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(α = softmax(Q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· 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aseline="-250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2" name="Google Shape;1492;p86"/>
          <p:cNvSpPr txBox="1"/>
          <p:nvPr/>
        </p:nvSpPr>
        <p:spPr>
          <a:xfrm>
            <a:off x="-47350" y="12445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Weighted value vectors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(a x V)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3" name="Google Shape;1493;p86"/>
          <p:cNvSpPr/>
          <p:nvPr/>
        </p:nvSpPr>
        <p:spPr>
          <a:xfrm>
            <a:off x="2813400" y="1266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</a:t>
            </a:r>
            <a:endParaRPr sz="900"/>
          </a:p>
        </p:txBody>
      </p:sp>
      <p:sp>
        <p:nvSpPr>
          <p:cNvPr id="1494" name="Google Shape;1494;p86"/>
          <p:cNvSpPr/>
          <p:nvPr/>
        </p:nvSpPr>
        <p:spPr>
          <a:xfrm>
            <a:off x="2813400" y="15041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</a:t>
            </a:r>
            <a:endParaRPr sz="900"/>
          </a:p>
        </p:txBody>
      </p:sp>
      <p:sp>
        <p:nvSpPr>
          <p:cNvPr id="1495" name="Google Shape;1495;p86"/>
          <p:cNvSpPr/>
          <p:nvPr/>
        </p:nvSpPr>
        <p:spPr>
          <a:xfrm>
            <a:off x="4108800" y="15041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-0.1</a:t>
            </a:r>
            <a:endParaRPr sz="1000"/>
          </a:p>
        </p:txBody>
      </p:sp>
      <p:sp>
        <p:nvSpPr>
          <p:cNvPr id="1496" name="Google Shape;1496;p86"/>
          <p:cNvSpPr/>
          <p:nvPr/>
        </p:nvSpPr>
        <p:spPr>
          <a:xfrm>
            <a:off x="5328000" y="15041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0.2</a:t>
            </a:r>
            <a:endParaRPr sz="1000"/>
          </a:p>
        </p:txBody>
      </p:sp>
      <p:sp>
        <p:nvSpPr>
          <p:cNvPr id="1497" name="Google Shape;1497;p86"/>
          <p:cNvSpPr/>
          <p:nvPr/>
        </p:nvSpPr>
        <p:spPr>
          <a:xfrm>
            <a:off x="6623400" y="15041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-0.0</a:t>
            </a:r>
            <a:endParaRPr sz="1000"/>
          </a:p>
        </p:txBody>
      </p:sp>
      <p:sp>
        <p:nvSpPr>
          <p:cNvPr id="1498" name="Google Shape;1498;p86"/>
          <p:cNvSpPr/>
          <p:nvPr/>
        </p:nvSpPr>
        <p:spPr>
          <a:xfrm>
            <a:off x="7918800" y="15041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0.8</a:t>
            </a:r>
            <a:endParaRPr sz="1000"/>
          </a:p>
        </p:txBody>
      </p:sp>
      <p:sp>
        <p:nvSpPr>
          <p:cNvPr id="1499" name="Google Shape;1499;p86"/>
          <p:cNvSpPr/>
          <p:nvPr/>
        </p:nvSpPr>
        <p:spPr>
          <a:xfrm>
            <a:off x="4108800" y="1266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-0.1</a:t>
            </a:r>
            <a:endParaRPr sz="1000"/>
          </a:p>
        </p:txBody>
      </p:sp>
      <p:sp>
        <p:nvSpPr>
          <p:cNvPr id="1500" name="Google Shape;1500;p86"/>
          <p:cNvSpPr/>
          <p:nvPr/>
        </p:nvSpPr>
        <p:spPr>
          <a:xfrm>
            <a:off x="5328000" y="1266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0.1</a:t>
            </a:r>
            <a:endParaRPr sz="1000"/>
          </a:p>
        </p:txBody>
      </p:sp>
      <p:sp>
        <p:nvSpPr>
          <p:cNvPr id="1501" name="Google Shape;1501;p86"/>
          <p:cNvSpPr/>
          <p:nvPr/>
        </p:nvSpPr>
        <p:spPr>
          <a:xfrm>
            <a:off x="6623400" y="1266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0.0</a:t>
            </a:r>
            <a:endParaRPr sz="1000"/>
          </a:p>
        </p:txBody>
      </p:sp>
      <p:sp>
        <p:nvSpPr>
          <p:cNvPr id="1502" name="Google Shape;1502;p86"/>
          <p:cNvSpPr/>
          <p:nvPr/>
        </p:nvSpPr>
        <p:spPr>
          <a:xfrm>
            <a:off x="7918800" y="1266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-1.7</a:t>
            </a:r>
            <a:endParaRPr sz="1000"/>
          </a:p>
        </p:txBody>
      </p:sp>
      <p:cxnSp>
        <p:nvCxnSpPr>
          <p:cNvPr id="1503" name="Google Shape;1503;p86"/>
          <p:cNvCxnSpPr>
            <a:endCxn id="1494" idx="3"/>
          </p:cNvCxnSpPr>
          <p:nvPr/>
        </p:nvCxnSpPr>
        <p:spPr>
          <a:xfrm rot="-5400000">
            <a:off x="2968650" y="1821541"/>
            <a:ext cx="459900" cy="69000"/>
          </a:xfrm>
          <a:prstGeom prst="curvedConnector4">
            <a:avLst>
              <a:gd fmla="val 36742" name="adj1"/>
              <a:gd fmla="val 44510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4" name="Google Shape;1504;p86"/>
          <p:cNvSpPr txBox="1"/>
          <p:nvPr/>
        </p:nvSpPr>
        <p:spPr>
          <a:xfrm>
            <a:off x="2521500" y="1848563"/>
            <a:ext cx="6056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0.0003                0.114                 0.042                  0.0021                 0.842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x                          x                        x                          x                          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5" name="Google Shape;1505;p86"/>
          <p:cNvSpPr/>
          <p:nvPr/>
        </p:nvSpPr>
        <p:spPr>
          <a:xfrm>
            <a:off x="26787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86"/>
          <p:cNvSpPr/>
          <p:nvPr/>
        </p:nvSpPr>
        <p:spPr>
          <a:xfrm>
            <a:off x="39741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6"/>
          <p:cNvSpPr/>
          <p:nvPr/>
        </p:nvSpPr>
        <p:spPr>
          <a:xfrm>
            <a:off x="51933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6"/>
          <p:cNvSpPr/>
          <p:nvPr/>
        </p:nvSpPr>
        <p:spPr>
          <a:xfrm>
            <a:off x="64887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86"/>
          <p:cNvSpPr/>
          <p:nvPr/>
        </p:nvSpPr>
        <p:spPr>
          <a:xfrm>
            <a:off x="77841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(1-Layer, 1 Head)</a:t>
            </a:r>
            <a:endParaRPr/>
          </a:p>
        </p:txBody>
      </p:sp>
      <p:sp>
        <p:nvSpPr>
          <p:cNvPr id="1515" name="Google Shape;1515;p87"/>
          <p:cNvSpPr txBox="1"/>
          <p:nvPr/>
        </p:nvSpPr>
        <p:spPr>
          <a:xfrm>
            <a:off x="-156375" y="38353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6" name="Google Shape;1516;p87"/>
          <p:cNvSpPr/>
          <p:nvPr/>
        </p:nvSpPr>
        <p:spPr>
          <a:xfrm>
            <a:off x="221670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17" name="Google Shape;1517;p87"/>
          <p:cNvSpPr/>
          <p:nvPr/>
        </p:nvSpPr>
        <p:spPr>
          <a:xfrm>
            <a:off x="221670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18" name="Google Shape;1518;p87"/>
          <p:cNvSpPr/>
          <p:nvPr/>
        </p:nvSpPr>
        <p:spPr>
          <a:xfrm>
            <a:off x="255352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19" name="Google Shape;1519;p87"/>
          <p:cNvSpPr/>
          <p:nvPr/>
        </p:nvSpPr>
        <p:spPr>
          <a:xfrm>
            <a:off x="255352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20" name="Google Shape;1520;p87"/>
          <p:cNvSpPr/>
          <p:nvPr/>
        </p:nvSpPr>
        <p:spPr>
          <a:xfrm>
            <a:off x="289035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21" name="Google Shape;1521;p87"/>
          <p:cNvSpPr/>
          <p:nvPr/>
        </p:nvSpPr>
        <p:spPr>
          <a:xfrm>
            <a:off x="289035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22" name="Google Shape;1522;p87"/>
          <p:cNvSpPr/>
          <p:nvPr/>
        </p:nvSpPr>
        <p:spPr>
          <a:xfrm>
            <a:off x="348781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23" name="Google Shape;1523;p87"/>
          <p:cNvSpPr/>
          <p:nvPr/>
        </p:nvSpPr>
        <p:spPr>
          <a:xfrm>
            <a:off x="348781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24" name="Google Shape;1524;p87"/>
          <p:cNvSpPr/>
          <p:nvPr/>
        </p:nvSpPr>
        <p:spPr>
          <a:xfrm>
            <a:off x="382463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25" name="Google Shape;1525;p87"/>
          <p:cNvSpPr/>
          <p:nvPr/>
        </p:nvSpPr>
        <p:spPr>
          <a:xfrm>
            <a:off x="382463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26" name="Google Shape;1526;p87"/>
          <p:cNvSpPr/>
          <p:nvPr/>
        </p:nvSpPr>
        <p:spPr>
          <a:xfrm>
            <a:off x="416146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27" name="Google Shape;1527;p87"/>
          <p:cNvSpPr/>
          <p:nvPr/>
        </p:nvSpPr>
        <p:spPr>
          <a:xfrm>
            <a:off x="416146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28" name="Google Shape;1528;p87"/>
          <p:cNvSpPr/>
          <p:nvPr/>
        </p:nvSpPr>
        <p:spPr>
          <a:xfrm>
            <a:off x="4758920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529" name="Google Shape;1529;p87"/>
          <p:cNvSpPr/>
          <p:nvPr/>
        </p:nvSpPr>
        <p:spPr>
          <a:xfrm>
            <a:off x="4758920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30" name="Google Shape;1530;p87"/>
          <p:cNvSpPr/>
          <p:nvPr/>
        </p:nvSpPr>
        <p:spPr>
          <a:xfrm>
            <a:off x="509574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531" name="Google Shape;1531;p87"/>
          <p:cNvSpPr/>
          <p:nvPr/>
        </p:nvSpPr>
        <p:spPr>
          <a:xfrm>
            <a:off x="509574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532" name="Google Shape;1532;p87"/>
          <p:cNvSpPr/>
          <p:nvPr/>
        </p:nvSpPr>
        <p:spPr>
          <a:xfrm>
            <a:off x="5432575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33" name="Google Shape;1533;p87"/>
          <p:cNvSpPr/>
          <p:nvPr/>
        </p:nvSpPr>
        <p:spPr>
          <a:xfrm>
            <a:off x="5432575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534" name="Google Shape;1534;p87"/>
          <p:cNvSpPr/>
          <p:nvPr/>
        </p:nvSpPr>
        <p:spPr>
          <a:xfrm>
            <a:off x="603003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535" name="Google Shape;1535;p87"/>
          <p:cNvSpPr/>
          <p:nvPr/>
        </p:nvSpPr>
        <p:spPr>
          <a:xfrm>
            <a:off x="603003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36" name="Google Shape;1536;p87"/>
          <p:cNvSpPr/>
          <p:nvPr/>
        </p:nvSpPr>
        <p:spPr>
          <a:xfrm>
            <a:off x="636685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37" name="Google Shape;1537;p87"/>
          <p:cNvSpPr/>
          <p:nvPr/>
        </p:nvSpPr>
        <p:spPr>
          <a:xfrm>
            <a:off x="636685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38" name="Google Shape;1538;p87"/>
          <p:cNvSpPr/>
          <p:nvPr/>
        </p:nvSpPr>
        <p:spPr>
          <a:xfrm>
            <a:off x="670368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39" name="Google Shape;1539;p87"/>
          <p:cNvSpPr/>
          <p:nvPr/>
        </p:nvSpPr>
        <p:spPr>
          <a:xfrm>
            <a:off x="670368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-4</a:t>
            </a:r>
            <a:endParaRPr sz="1000"/>
          </a:p>
        </p:txBody>
      </p:sp>
      <p:sp>
        <p:nvSpPr>
          <p:cNvPr id="1540" name="Google Shape;1540;p87"/>
          <p:cNvSpPr/>
          <p:nvPr/>
        </p:nvSpPr>
        <p:spPr>
          <a:xfrm>
            <a:off x="7301141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41" name="Google Shape;1541;p87"/>
          <p:cNvSpPr/>
          <p:nvPr/>
        </p:nvSpPr>
        <p:spPr>
          <a:xfrm>
            <a:off x="7301141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542" name="Google Shape;1542;p87"/>
          <p:cNvSpPr/>
          <p:nvPr/>
        </p:nvSpPr>
        <p:spPr>
          <a:xfrm>
            <a:off x="7637968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43" name="Google Shape;1543;p87"/>
          <p:cNvSpPr/>
          <p:nvPr/>
        </p:nvSpPr>
        <p:spPr>
          <a:xfrm>
            <a:off x="7637968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44" name="Google Shape;1544;p87"/>
          <p:cNvSpPr/>
          <p:nvPr/>
        </p:nvSpPr>
        <p:spPr>
          <a:xfrm>
            <a:off x="7974796" y="2953950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545" name="Google Shape;1545;p87"/>
          <p:cNvSpPr/>
          <p:nvPr/>
        </p:nvSpPr>
        <p:spPr>
          <a:xfrm>
            <a:off x="7974796" y="3249425"/>
            <a:ext cx="298500" cy="303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46" name="Google Shape;1546;p87"/>
          <p:cNvSpPr txBox="1"/>
          <p:nvPr/>
        </p:nvSpPr>
        <p:spPr>
          <a:xfrm>
            <a:off x="-47350" y="28447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7" name="Google Shape;1547;p87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8" name="Google Shape;1548;p87"/>
          <p:cNvSpPr txBox="1"/>
          <p:nvPr>
            <p:ph idx="1" type="body"/>
          </p:nvPr>
        </p:nvSpPr>
        <p:spPr>
          <a:xfrm>
            <a:off x="2292900" y="2689400"/>
            <a:ext cx="7367700" cy="24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Q</a:t>
            </a:r>
            <a:r>
              <a:rPr baseline="-25000" lang="en" sz="1000"/>
              <a:t>1  </a:t>
            </a:r>
            <a:r>
              <a:rPr lang="en" sz="1000"/>
              <a:t>   K</a:t>
            </a:r>
            <a:r>
              <a:rPr baseline="-25000" lang="en" sz="1000"/>
              <a:t>1</a:t>
            </a:r>
            <a:r>
              <a:rPr lang="en" sz="1000"/>
              <a:t>     V</a:t>
            </a:r>
            <a:r>
              <a:rPr baseline="-25000" lang="en" sz="1000"/>
              <a:t>1 </a:t>
            </a:r>
            <a:r>
              <a:rPr lang="en" sz="1000"/>
              <a:t>              Q</a:t>
            </a:r>
            <a:r>
              <a:rPr baseline="-25000" lang="en" sz="1000"/>
              <a:t>2</a:t>
            </a:r>
            <a:r>
              <a:rPr lang="en" sz="1000"/>
              <a:t>      K</a:t>
            </a:r>
            <a:r>
              <a:rPr baseline="-25000" lang="en" sz="1000"/>
              <a:t>2</a:t>
            </a:r>
            <a:r>
              <a:rPr lang="en" sz="1000"/>
              <a:t>    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      Q</a:t>
            </a:r>
            <a:r>
              <a:rPr baseline="-25000" lang="en" sz="1000"/>
              <a:t>3 </a:t>
            </a:r>
            <a:r>
              <a:rPr lang="en" sz="1000"/>
              <a:t>    K</a:t>
            </a:r>
            <a:r>
              <a:rPr baseline="-25000" lang="en" sz="1000"/>
              <a:t>3 </a:t>
            </a:r>
            <a:r>
              <a:rPr lang="en" sz="1000"/>
              <a:t>      V</a:t>
            </a:r>
            <a:r>
              <a:rPr baseline="-25000" lang="en" sz="1000"/>
              <a:t>3</a:t>
            </a:r>
            <a:r>
              <a:rPr lang="en" sz="1000"/>
              <a:t>             Q</a:t>
            </a:r>
            <a:r>
              <a:rPr baseline="-25000" lang="en" sz="1000"/>
              <a:t>4</a:t>
            </a:r>
            <a:r>
              <a:rPr lang="en" sz="1000"/>
              <a:t>      K</a:t>
            </a:r>
            <a:r>
              <a:rPr baseline="-25000" lang="en" sz="1000"/>
              <a:t>4</a:t>
            </a:r>
            <a:r>
              <a:rPr lang="en" sz="1000"/>
              <a:t>      V</a:t>
            </a:r>
            <a:r>
              <a:rPr baseline="-25000" lang="en" sz="1000"/>
              <a:t>4 </a:t>
            </a:r>
            <a:r>
              <a:rPr lang="en" sz="1000"/>
              <a:t>            Q</a:t>
            </a:r>
            <a:r>
              <a:rPr baseline="-25000" lang="en" sz="1000"/>
              <a:t>5</a:t>
            </a:r>
            <a:r>
              <a:rPr lang="en" sz="1000"/>
              <a:t>      K</a:t>
            </a:r>
            <a:r>
              <a:rPr baseline="-25000" lang="en" sz="1000"/>
              <a:t>5</a:t>
            </a:r>
            <a:r>
              <a:rPr lang="en" sz="1000"/>
              <a:t>      V</a:t>
            </a:r>
            <a:r>
              <a:rPr baseline="-25000" lang="en" sz="1000"/>
              <a:t>5 </a:t>
            </a:r>
            <a:r>
              <a:rPr lang="en" sz="1000"/>
              <a:t> 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br>
              <a:rPr lang="en" sz="1000"/>
            </a:b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/>
            </a:b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549" name="Google Shape;1549;p87"/>
          <p:cNvSpPr/>
          <p:nvPr/>
        </p:nvSpPr>
        <p:spPr>
          <a:xfrm>
            <a:off x="250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550" name="Google Shape;1550;p87"/>
          <p:cNvSpPr/>
          <p:nvPr/>
        </p:nvSpPr>
        <p:spPr>
          <a:xfrm>
            <a:off x="2508600" y="3942541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551" name="Google Shape;1551;p87"/>
          <p:cNvSpPr/>
          <p:nvPr/>
        </p:nvSpPr>
        <p:spPr>
          <a:xfrm>
            <a:off x="2508600" y="417743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552" name="Google Shape;1552;p87"/>
          <p:cNvSpPr/>
          <p:nvPr/>
        </p:nvSpPr>
        <p:spPr>
          <a:xfrm>
            <a:off x="2508600" y="441527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553" name="Google Shape;1553;p87"/>
          <p:cNvSpPr/>
          <p:nvPr/>
        </p:nvSpPr>
        <p:spPr>
          <a:xfrm>
            <a:off x="38040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554" name="Google Shape;1554;p87"/>
          <p:cNvSpPr/>
          <p:nvPr/>
        </p:nvSpPr>
        <p:spPr>
          <a:xfrm>
            <a:off x="38040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55" name="Google Shape;1555;p87"/>
          <p:cNvSpPr/>
          <p:nvPr/>
        </p:nvSpPr>
        <p:spPr>
          <a:xfrm>
            <a:off x="38040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56" name="Google Shape;1556;p87"/>
          <p:cNvSpPr/>
          <p:nvPr/>
        </p:nvSpPr>
        <p:spPr>
          <a:xfrm>
            <a:off x="5023200" y="3942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57" name="Google Shape;1557;p87"/>
          <p:cNvSpPr/>
          <p:nvPr/>
        </p:nvSpPr>
        <p:spPr>
          <a:xfrm>
            <a:off x="5023200" y="4177523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558" name="Google Shape;1558;p87"/>
          <p:cNvSpPr/>
          <p:nvPr/>
        </p:nvSpPr>
        <p:spPr>
          <a:xfrm>
            <a:off x="5023200" y="441540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559" name="Google Shape;1559;p87"/>
          <p:cNvSpPr/>
          <p:nvPr/>
        </p:nvSpPr>
        <p:spPr>
          <a:xfrm>
            <a:off x="6318600" y="394256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560" name="Google Shape;1560;p87"/>
          <p:cNvSpPr/>
          <p:nvPr/>
        </p:nvSpPr>
        <p:spPr>
          <a:xfrm>
            <a:off x="6318600" y="417748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561" name="Google Shape;1561;p87"/>
          <p:cNvSpPr/>
          <p:nvPr/>
        </p:nvSpPr>
        <p:spPr>
          <a:xfrm>
            <a:off x="6318600" y="4415352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562" name="Google Shape;1562;p87"/>
          <p:cNvSpPr/>
          <p:nvPr/>
        </p:nvSpPr>
        <p:spPr>
          <a:xfrm>
            <a:off x="7614000" y="3942597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63" name="Google Shape;1563;p87"/>
          <p:cNvSpPr/>
          <p:nvPr/>
        </p:nvSpPr>
        <p:spPr>
          <a:xfrm>
            <a:off x="7614000" y="4177548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564" name="Google Shape;1564;p87"/>
          <p:cNvSpPr/>
          <p:nvPr/>
        </p:nvSpPr>
        <p:spPr>
          <a:xfrm>
            <a:off x="7614000" y="4415446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65" name="Google Shape;1565;p87"/>
          <p:cNvSpPr/>
          <p:nvPr/>
        </p:nvSpPr>
        <p:spPr>
          <a:xfrm>
            <a:off x="380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566" name="Google Shape;1566;p87"/>
          <p:cNvSpPr/>
          <p:nvPr/>
        </p:nvSpPr>
        <p:spPr>
          <a:xfrm>
            <a:off x="50232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67" name="Google Shape;1567;p87"/>
          <p:cNvSpPr/>
          <p:nvPr/>
        </p:nvSpPr>
        <p:spPr>
          <a:xfrm>
            <a:off x="63186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68" name="Google Shape;1568;p87"/>
          <p:cNvSpPr/>
          <p:nvPr/>
        </p:nvSpPr>
        <p:spPr>
          <a:xfrm>
            <a:off x="7614000" y="3704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569" name="Google Shape;1569;p87"/>
          <p:cNvSpPr txBox="1"/>
          <p:nvPr/>
        </p:nvSpPr>
        <p:spPr>
          <a:xfrm>
            <a:off x="-47350" y="20065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Attention Weights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(α = softmax(Q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· 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aseline="-250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0" name="Google Shape;1570;p87"/>
          <p:cNvSpPr txBox="1"/>
          <p:nvPr/>
        </p:nvSpPr>
        <p:spPr>
          <a:xfrm>
            <a:off x="-47350" y="10921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vector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sum(a x V)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(context vector for tok2 shown here)</a:t>
            </a:r>
            <a:endParaRPr i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1" name="Google Shape;1571;p87"/>
          <p:cNvSpPr/>
          <p:nvPr/>
        </p:nvSpPr>
        <p:spPr>
          <a:xfrm>
            <a:off x="5328000" y="13517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0.9</a:t>
            </a:r>
            <a:endParaRPr sz="1000"/>
          </a:p>
        </p:txBody>
      </p:sp>
      <p:sp>
        <p:nvSpPr>
          <p:cNvPr id="1572" name="Google Shape;1572;p87"/>
          <p:cNvSpPr/>
          <p:nvPr/>
        </p:nvSpPr>
        <p:spPr>
          <a:xfrm>
            <a:off x="5328000" y="11139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-1.7</a:t>
            </a:r>
            <a:endParaRPr sz="1000"/>
          </a:p>
        </p:txBody>
      </p:sp>
      <p:sp>
        <p:nvSpPr>
          <p:cNvPr id="1573" name="Google Shape;1573;p87"/>
          <p:cNvSpPr txBox="1"/>
          <p:nvPr/>
        </p:nvSpPr>
        <p:spPr>
          <a:xfrm>
            <a:off x="2521500" y="1510200"/>
            <a:ext cx="60567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0.0003                0.114                 0.042                  0.0021                 0.842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x                          x                        x                          x                          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4" name="Google Shape;1574;p87"/>
          <p:cNvSpPr/>
          <p:nvPr/>
        </p:nvSpPr>
        <p:spPr>
          <a:xfrm>
            <a:off x="26787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87"/>
          <p:cNvSpPr/>
          <p:nvPr/>
        </p:nvSpPr>
        <p:spPr>
          <a:xfrm>
            <a:off x="39741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7"/>
          <p:cNvSpPr/>
          <p:nvPr/>
        </p:nvSpPr>
        <p:spPr>
          <a:xfrm>
            <a:off x="51933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7"/>
          <p:cNvSpPr/>
          <p:nvPr/>
        </p:nvSpPr>
        <p:spPr>
          <a:xfrm>
            <a:off x="64887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87"/>
          <p:cNvSpPr/>
          <p:nvPr/>
        </p:nvSpPr>
        <p:spPr>
          <a:xfrm>
            <a:off x="7784113" y="1824275"/>
            <a:ext cx="680100" cy="189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7"/>
          <p:cNvSpPr/>
          <p:nvPr/>
        </p:nvSpPr>
        <p:spPr>
          <a:xfrm>
            <a:off x="2952375" y="1664887"/>
            <a:ext cx="5187575" cy="163925"/>
          </a:xfrm>
          <a:custGeom>
            <a:rect b="b" l="l" r="r" t="t"/>
            <a:pathLst>
              <a:path extrusionOk="0" h="6557" w="207503">
                <a:moveTo>
                  <a:pt x="0" y="6079"/>
                </a:moveTo>
                <a:cubicBezTo>
                  <a:pt x="4463" y="5123"/>
                  <a:pt x="-4064" y="1138"/>
                  <a:pt x="26775" y="341"/>
                </a:cubicBezTo>
                <a:cubicBezTo>
                  <a:pt x="57614" y="-456"/>
                  <a:pt x="154911" y="262"/>
                  <a:pt x="185032" y="1298"/>
                </a:cubicBezTo>
                <a:cubicBezTo>
                  <a:pt x="215153" y="2334"/>
                  <a:pt x="203758" y="5681"/>
                  <a:pt x="207503" y="65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0" name="Google Shape;1580;p87"/>
          <p:cNvSpPr/>
          <p:nvPr/>
        </p:nvSpPr>
        <p:spPr>
          <a:xfrm>
            <a:off x="4326975" y="1652925"/>
            <a:ext cx="334675" cy="163923"/>
          </a:xfrm>
          <a:custGeom>
            <a:rect b="b" l="l" r="r" t="t"/>
            <a:pathLst>
              <a:path extrusionOk="0" h="5259" w="13387">
                <a:moveTo>
                  <a:pt x="0" y="5259"/>
                </a:moveTo>
                <a:cubicBezTo>
                  <a:pt x="717" y="4622"/>
                  <a:pt x="2072" y="2311"/>
                  <a:pt x="4303" y="1434"/>
                </a:cubicBezTo>
                <a:cubicBezTo>
                  <a:pt x="6534" y="558"/>
                  <a:pt x="11873" y="239"/>
                  <a:pt x="1338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1" name="Google Shape;1581;p87"/>
          <p:cNvSpPr/>
          <p:nvPr/>
        </p:nvSpPr>
        <p:spPr>
          <a:xfrm>
            <a:off x="6370925" y="1673400"/>
            <a:ext cx="466150" cy="167350"/>
          </a:xfrm>
          <a:custGeom>
            <a:rect b="b" l="l" r="r" t="t"/>
            <a:pathLst>
              <a:path extrusionOk="0" h="6694" w="18646">
                <a:moveTo>
                  <a:pt x="18646" y="6694"/>
                </a:moveTo>
                <a:cubicBezTo>
                  <a:pt x="17849" y="5977"/>
                  <a:pt x="16973" y="3507"/>
                  <a:pt x="13865" y="2391"/>
                </a:cubicBezTo>
                <a:cubicBezTo>
                  <a:pt x="10757" y="1275"/>
                  <a:pt x="2311" y="399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2" name="Google Shape;1582;p87"/>
          <p:cNvSpPr/>
          <p:nvPr/>
        </p:nvSpPr>
        <p:spPr>
          <a:xfrm flipH="1">
            <a:off x="5558125" y="1676825"/>
            <a:ext cx="34987" cy="163917"/>
          </a:xfrm>
          <a:custGeom>
            <a:rect b="b" l="l" r="r" t="t"/>
            <a:pathLst>
              <a:path extrusionOk="0" h="9562" w="478">
                <a:moveTo>
                  <a:pt x="478" y="9562"/>
                </a:moveTo>
                <a:cubicBezTo>
                  <a:pt x="398" y="7968"/>
                  <a:pt x="80" y="159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583" name="Google Shape;1583;p87"/>
          <p:cNvCxnSpPr>
            <a:endCxn id="1572" idx="1"/>
          </p:cNvCxnSpPr>
          <p:nvPr/>
        </p:nvCxnSpPr>
        <p:spPr>
          <a:xfrm rot="-5400000">
            <a:off x="4901550" y="1246800"/>
            <a:ext cx="437400" cy="415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7"/>
          <p:cNvSpPr txBox="1"/>
          <p:nvPr/>
        </p:nvSpPr>
        <p:spPr>
          <a:xfrm>
            <a:off x="4692950" y="1168325"/>
            <a:ext cx="4197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88"/>
          <p:cNvSpPr txBox="1"/>
          <p:nvPr>
            <p:ph idx="1" type="body"/>
          </p:nvPr>
        </p:nvSpPr>
        <p:spPr>
          <a:xfrm>
            <a:off x="2140850" y="2460800"/>
            <a:ext cx="3302100" cy="36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W</a:t>
            </a:r>
            <a:r>
              <a:rPr baseline="30000" lang="en" sz="1000"/>
              <a:t>Q</a:t>
            </a:r>
            <a:r>
              <a:rPr lang="en" sz="1000"/>
              <a:t>  W</a:t>
            </a:r>
            <a:r>
              <a:rPr baseline="30000" lang="en" sz="1000"/>
              <a:t>K</a:t>
            </a:r>
            <a:r>
              <a:rPr lang="en" sz="1000"/>
              <a:t>  W</a:t>
            </a:r>
            <a:r>
              <a:rPr baseline="30000" lang="en" sz="1000"/>
              <a:t>V</a:t>
            </a:r>
            <a:r>
              <a:rPr lang="en" sz="1000"/>
              <a:t>           Q</a:t>
            </a:r>
            <a:r>
              <a:rPr baseline="-25000" lang="en" sz="1000"/>
              <a:t>1  </a:t>
            </a:r>
            <a:r>
              <a:rPr lang="en" sz="1000"/>
              <a:t>K</a:t>
            </a:r>
            <a:r>
              <a:rPr baseline="-25000" lang="en" sz="1000"/>
              <a:t>1</a:t>
            </a:r>
            <a:r>
              <a:rPr lang="en" sz="1000"/>
              <a:t> V</a:t>
            </a:r>
            <a:r>
              <a:rPr baseline="-25000" lang="en" sz="1000"/>
              <a:t>1 </a:t>
            </a:r>
            <a:r>
              <a:rPr lang="en" sz="1000"/>
              <a:t>         Q</a:t>
            </a:r>
            <a:r>
              <a:rPr baseline="-25000" lang="en" sz="1000"/>
              <a:t>2</a:t>
            </a:r>
            <a:r>
              <a:rPr lang="en" sz="1000"/>
              <a:t>  K</a:t>
            </a:r>
            <a:r>
              <a:rPr baseline="-25000" lang="en" sz="1000"/>
              <a:t>2</a:t>
            </a:r>
            <a:r>
              <a:rPr lang="en" sz="1000"/>
              <a:t>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…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90" name="Google Shape;1590;p8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Multi-Head Self Attention (1-Layer)</a:t>
            </a:r>
            <a:endParaRPr/>
          </a:p>
        </p:txBody>
      </p:sp>
      <p:sp>
        <p:nvSpPr>
          <p:cNvPr id="1591" name="Google Shape;1591;p88"/>
          <p:cNvSpPr txBox="1"/>
          <p:nvPr/>
        </p:nvSpPr>
        <p:spPr>
          <a:xfrm>
            <a:off x="-156375" y="40639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Embedding E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(from Token + Position)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2" name="Google Shape;1592;p88"/>
          <p:cNvSpPr/>
          <p:nvPr/>
        </p:nvSpPr>
        <p:spPr>
          <a:xfrm>
            <a:off x="3664500" y="27253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93" name="Google Shape;1593;p88"/>
          <p:cNvSpPr/>
          <p:nvPr/>
        </p:nvSpPr>
        <p:spPr>
          <a:xfrm>
            <a:off x="3664500" y="30208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94" name="Google Shape;1594;p88"/>
          <p:cNvSpPr/>
          <p:nvPr/>
        </p:nvSpPr>
        <p:spPr>
          <a:xfrm>
            <a:off x="3772728" y="28015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95" name="Google Shape;1595;p88"/>
          <p:cNvSpPr/>
          <p:nvPr/>
        </p:nvSpPr>
        <p:spPr>
          <a:xfrm>
            <a:off x="3772728" y="30970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96" name="Google Shape;1596;p88"/>
          <p:cNvSpPr/>
          <p:nvPr/>
        </p:nvSpPr>
        <p:spPr>
          <a:xfrm>
            <a:off x="3880955" y="28777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597" name="Google Shape;1597;p88"/>
          <p:cNvSpPr/>
          <p:nvPr/>
        </p:nvSpPr>
        <p:spPr>
          <a:xfrm>
            <a:off x="3880955" y="31732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598" name="Google Shape;1598;p88"/>
          <p:cNvSpPr/>
          <p:nvPr/>
        </p:nvSpPr>
        <p:spPr>
          <a:xfrm>
            <a:off x="4554610" y="27253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599" name="Google Shape;1599;p88"/>
          <p:cNvSpPr/>
          <p:nvPr/>
        </p:nvSpPr>
        <p:spPr>
          <a:xfrm>
            <a:off x="4554610" y="30208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600" name="Google Shape;1600;p88"/>
          <p:cNvSpPr/>
          <p:nvPr/>
        </p:nvSpPr>
        <p:spPr>
          <a:xfrm>
            <a:off x="4662838" y="28015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601" name="Google Shape;1601;p88"/>
          <p:cNvSpPr/>
          <p:nvPr/>
        </p:nvSpPr>
        <p:spPr>
          <a:xfrm>
            <a:off x="4662838" y="30970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602" name="Google Shape;1602;p88"/>
          <p:cNvSpPr/>
          <p:nvPr/>
        </p:nvSpPr>
        <p:spPr>
          <a:xfrm>
            <a:off x="4771065" y="28777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603" name="Google Shape;1603;p88"/>
          <p:cNvSpPr/>
          <p:nvPr/>
        </p:nvSpPr>
        <p:spPr>
          <a:xfrm>
            <a:off x="4771065" y="31732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604" name="Google Shape;1604;p88"/>
          <p:cNvSpPr txBox="1"/>
          <p:nvPr/>
        </p:nvSpPr>
        <p:spPr>
          <a:xfrm>
            <a:off x="-47350" y="2844725"/>
            <a:ext cx="218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Queries, Keys, Values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(Q = E x W</a:t>
            </a:r>
            <a:r>
              <a:rPr baseline="30000" i="1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K =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V = E x W</a:t>
            </a:r>
            <a:r>
              <a:rPr baseline="30000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5" name="Google Shape;1605;p88"/>
          <p:cNvSpPr txBox="1"/>
          <p:nvPr/>
        </p:nvSpPr>
        <p:spPr>
          <a:xfrm>
            <a:off x="-156375" y="4673525"/>
            <a:ext cx="2476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Sentence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6" name="Google Shape;1606;p88"/>
          <p:cNvSpPr/>
          <p:nvPr/>
        </p:nvSpPr>
        <p:spPr>
          <a:xfrm>
            <a:off x="2508600" y="3966051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</a:t>
            </a:r>
            <a:endParaRPr sz="900"/>
          </a:p>
        </p:txBody>
      </p:sp>
      <p:sp>
        <p:nvSpPr>
          <p:cNvPr id="1607" name="Google Shape;1607;p88"/>
          <p:cNvSpPr/>
          <p:nvPr/>
        </p:nvSpPr>
        <p:spPr>
          <a:xfrm>
            <a:off x="2508600" y="4138778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12</a:t>
            </a:r>
            <a:endParaRPr sz="900"/>
          </a:p>
        </p:txBody>
      </p:sp>
      <p:sp>
        <p:nvSpPr>
          <p:cNvPr id="1608" name="Google Shape;1608;p88"/>
          <p:cNvSpPr/>
          <p:nvPr/>
        </p:nvSpPr>
        <p:spPr>
          <a:xfrm>
            <a:off x="2508600" y="4309366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</a:t>
            </a:r>
            <a:endParaRPr sz="900"/>
          </a:p>
        </p:txBody>
      </p:sp>
      <p:sp>
        <p:nvSpPr>
          <p:cNvPr id="1609" name="Google Shape;1609;p88"/>
          <p:cNvSpPr/>
          <p:nvPr/>
        </p:nvSpPr>
        <p:spPr>
          <a:xfrm>
            <a:off x="2508600" y="4482093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-1</a:t>
            </a:r>
            <a:endParaRPr sz="900"/>
          </a:p>
        </p:txBody>
      </p:sp>
      <p:sp>
        <p:nvSpPr>
          <p:cNvPr id="1610" name="Google Shape;1610;p88"/>
          <p:cNvSpPr/>
          <p:nvPr/>
        </p:nvSpPr>
        <p:spPr>
          <a:xfrm>
            <a:off x="3804000" y="4138797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-5</a:t>
            </a:r>
            <a:endParaRPr sz="1000"/>
          </a:p>
        </p:txBody>
      </p:sp>
      <p:sp>
        <p:nvSpPr>
          <p:cNvPr id="1611" name="Google Shape;1611;p88"/>
          <p:cNvSpPr/>
          <p:nvPr/>
        </p:nvSpPr>
        <p:spPr>
          <a:xfrm>
            <a:off x="3804000" y="4309402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612" name="Google Shape;1612;p88"/>
          <p:cNvSpPr/>
          <p:nvPr/>
        </p:nvSpPr>
        <p:spPr>
          <a:xfrm>
            <a:off x="3804000" y="4482148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613" name="Google Shape;1613;p88"/>
          <p:cNvSpPr/>
          <p:nvPr/>
        </p:nvSpPr>
        <p:spPr>
          <a:xfrm>
            <a:off x="5023200" y="4138810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614" name="Google Shape;1614;p88"/>
          <p:cNvSpPr/>
          <p:nvPr/>
        </p:nvSpPr>
        <p:spPr>
          <a:xfrm>
            <a:off x="5023200" y="4309429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615" name="Google Shape;1615;p88"/>
          <p:cNvSpPr/>
          <p:nvPr/>
        </p:nvSpPr>
        <p:spPr>
          <a:xfrm>
            <a:off x="5023200" y="4482188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616" name="Google Shape;1616;p88"/>
          <p:cNvSpPr/>
          <p:nvPr/>
        </p:nvSpPr>
        <p:spPr>
          <a:xfrm>
            <a:off x="6318600" y="4138797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617" name="Google Shape;1617;p88"/>
          <p:cNvSpPr/>
          <p:nvPr/>
        </p:nvSpPr>
        <p:spPr>
          <a:xfrm>
            <a:off x="6318600" y="4309402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618" name="Google Shape;1618;p88"/>
          <p:cNvSpPr/>
          <p:nvPr/>
        </p:nvSpPr>
        <p:spPr>
          <a:xfrm>
            <a:off x="6318600" y="4482148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-6</a:t>
            </a:r>
            <a:endParaRPr sz="1000"/>
          </a:p>
        </p:txBody>
      </p:sp>
      <p:sp>
        <p:nvSpPr>
          <p:cNvPr id="1619" name="Google Shape;1619;p88"/>
          <p:cNvSpPr/>
          <p:nvPr/>
        </p:nvSpPr>
        <p:spPr>
          <a:xfrm>
            <a:off x="7614000" y="4138819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620" name="Google Shape;1620;p88"/>
          <p:cNvSpPr/>
          <p:nvPr/>
        </p:nvSpPr>
        <p:spPr>
          <a:xfrm>
            <a:off x="7614000" y="4309447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</a:t>
            </a:r>
            <a:endParaRPr sz="1000"/>
          </a:p>
        </p:txBody>
      </p:sp>
      <p:sp>
        <p:nvSpPr>
          <p:cNvPr id="1621" name="Google Shape;1621;p88"/>
          <p:cNvSpPr/>
          <p:nvPr/>
        </p:nvSpPr>
        <p:spPr>
          <a:xfrm>
            <a:off x="7614000" y="4482215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622" name="Google Shape;1622;p88"/>
          <p:cNvSpPr/>
          <p:nvPr/>
        </p:nvSpPr>
        <p:spPr>
          <a:xfrm>
            <a:off x="3804000" y="3966051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623" name="Google Shape;1623;p88"/>
          <p:cNvSpPr/>
          <p:nvPr/>
        </p:nvSpPr>
        <p:spPr>
          <a:xfrm>
            <a:off x="5023200" y="3966051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624" name="Google Shape;1624;p88"/>
          <p:cNvSpPr/>
          <p:nvPr/>
        </p:nvSpPr>
        <p:spPr>
          <a:xfrm>
            <a:off x="6318600" y="3966051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625" name="Google Shape;1625;p88"/>
          <p:cNvSpPr/>
          <p:nvPr/>
        </p:nvSpPr>
        <p:spPr>
          <a:xfrm>
            <a:off x="7614000" y="3966051"/>
            <a:ext cx="419700" cy="17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sp>
        <p:nvSpPr>
          <p:cNvPr id="1626" name="Google Shape;1626;p88"/>
          <p:cNvSpPr txBox="1"/>
          <p:nvPr/>
        </p:nvSpPr>
        <p:spPr>
          <a:xfrm>
            <a:off x="-47350" y="1320725"/>
            <a:ext cx="24762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vectors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(pairwise dot product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scores s = Q · K,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alphas α = softmax(s),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 vector c = sum(α x V))</a:t>
            </a:r>
            <a:endParaRPr i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7" name="Google Shape;1627;p88"/>
          <p:cNvSpPr/>
          <p:nvPr/>
        </p:nvSpPr>
        <p:spPr>
          <a:xfrm>
            <a:off x="4337400" y="18851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0.9</a:t>
            </a:r>
            <a:endParaRPr sz="1000"/>
          </a:p>
        </p:txBody>
      </p:sp>
      <p:sp>
        <p:nvSpPr>
          <p:cNvPr id="1628" name="Google Shape;1628;p88"/>
          <p:cNvSpPr/>
          <p:nvPr/>
        </p:nvSpPr>
        <p:spPr>
          <a:xfrm>
            <a:off x="4337400" y="1647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-1.7</a:t>
            </a:r>
            <a:endParaRPr sz="1000"/>
          </a:p>
        </p:txBody>
      </p:sp>
      <p:sp>
        <p:nvSpPr>
          <p:cNvPr id="1629" name="Google Shape;1629;p88"/>
          <p:cNvSpPr txBox="1"/>
          <p:nvPr>
            <p:ph idx="1" type="body"/>
          </p:nvPr>
        </p:nvSpPr>
        <p:spPr>
          <a:xfrm>
            <a:off x="2292900" y="4673525"/>
            <a:ext cx="7367700" cy="46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‘This’          ‘house’         ‘is’             ‘now’         ‘blue’</a:t>
            </a:r>
            <a:endParaRPr sz="2000"/>
          </a:p>
        </p:txBody>
      </p:sp>
      <p:sp>
        <p:nvSpPr>
          <p:cNvPr id="1630" name="Google Shape;1630;p88"/>
          <p:cNvSpPr/>
          <p:nvPr/>
        </p:nvSpPr>
        <p:spPr>
          <a:xfrm>
            <a:off x="2280000" y="27065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0.34</a:t>
            </a:r>
            <a:endParaRPr sz="900"/>
          </a:p>
        </p:txBody>
      </p:sp>
      <p:sp>
        <p:nvSpPr>
          <p:cNvPr id="1631" name="Google Shape;1631;p88"/>
          <p:cNvSpPr/>
          <p:nvPr/>
        </p:nvSpPr>
        <p:spPr>
          <a:xfrm>
            <a:off x="2280000" y="29443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-0.12</a:t>
            </a:r>
            <a:endParaRPr sz="900"/>
          </a:p>
        </p:txBody>
      </p:sp>
      <p:sp>
        <p:nvSpPr>
          <p:cNvPr id="1632" name="Google Shape;1632;p88"/>
          <p:cNvSpPr/>
          <p:nvPr/>
        </p:nvSpPr>
        <p:spPr>
          <a:xfrm>
            <a:off x="2280000" y="31792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-0.29</a:t>
            </a:r>
            <a:endParaRPr sz="900"/>
          </a:p>
        </p:txBody>
      </p:sp>
      <p:sp>
        <p:nvSpPr>
          <p:cNvPr id="1633" name="Google Shape;1633;p88"/>
          <p:cNvSpPr/>
          <p:nvPr/>
        </p:nvSpPr>
        <p:spPr>
          <a:xfrm>
            <a:off x="2280000" y="34171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0.01</a:t>
            </a:r>
            <a:endParaRPr sz="900"/>
          </a:p>
        </p:txBody>
      </p:sp>
      <p:sp>
        <p:nvSpPr>
          <p:cNvPr id="1634" name="Google Shape;1634;p88"/>
          <p:cNvSpPr/>
          <p:nvPr/>
        </p:nvSpPr>
        <p:spPr>
          <a:xfrm>
            <a:off x="2699700" y="27065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635" name="Google Shape;1635;p88"/>
          <p:cNvSpPr/>
          <p:nvPr/>
        </p:nvSpPr>
        <p:spPr>
          <a:xfrm>
            <a:off x="2699700" y="29443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0.12</a:t>
            </a:r>
            <a:endParaRPr sz="900"/>
          </a:p>
        </p:txBody>
      </p:sp>
      <p:sp>
        <p:nvSpPr>
          <p:cNvPr id="1636" name="Google Shape;1636;p88"/>
          <p:cNvSpPr/>
          <p:nvPr/>
        </p:nvSpPr>
        <p:spPr>
          <a:xfrm>
            <a:off x="2699700" y="31792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637" name="Google Shape;1637;p88"/>
          <p:cNvSpPr/>
          <p:nvPr/>
        </p:nvSpPr>
        <p:spPr>
          <a:xfrm>
            <a:off x="2699700" y="34171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–0.09</a:t>
            </a:r>
            <a:endParaRPr sz="900"/>
          </a:p>
        </p:txBody>
      </p:sp>
      <p:sp>
        <p:nvSpPr>
          <p:cNvPr id="1638" name="Google Shape;1638;p88"/>
          <p:cNvSpPr/>
          <p:nvPr/>
        </p:nvSpPr>
        <p:spPr>
          <a:xfrm>
            <a:off x="2356200" y="27827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-0.13</a:t>
            </a:r>
            <a:endParaRPr sz="900"/>
          </a:p>
        </p:txBody>
      </p:sp>
      <p:sp>
        <p:nvSpPr>
          <p:cNvPr id="1639" name="Google Shape;1639;p88"/>
          <p:cNvSpPr/>
          <p:nvPr/>
        </p:nvSpPr>
        <p:spPr>
          <a:xfrm>
            <a:off x="2356200" y="30205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640" name="Google Shape;1640;p88"/>
          <p:cNvSpPr/>
          <p:nvPr/>
        </p:nvSpPr>
        <p:spPr>
          <a:xfrm>
            <a:off x="2356200" y="32554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0.29</a:t>
            </a:r>
            <a:endParaRPr sz="900"/>
          </a:p>
        </p:txBody>
      </p:sp>
      <p:sp>
        <p:nvSpPr>
          <p:cNvPr id="1641" name="Google Shape;1641;p88"/>
          <p:cNvSpPr/>
          <p:nvPr/>
        </p:nvSpPr>
        <p:spPr>
          <a:xfrm>
            <a:off x="2356200" y="34933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-0.07</a:t>
            </a:r>
            <a:endParaRPr sz="900"/>
          </a:p>
        </p:txBody>
      </p:sp>
      <p:sp>
        <p:nvSpPr>
          <p:cNvPr id="1642" name="Google Shape;1642;p88"/>
          <p:cNvSpPr/>
          <p:nvPr/>
        </p:nvSpPr>
        <p:spPr>
          <a:xfrm>
            <a:off x="2775900" y="27827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-0.50</a:t>
            </a:r>
            <a:endParaRPr sz="900"/>
          </a:p>
        </p:txBody>
      </p:sp>
      <p:sp>
        <p:nvSpPr>
          <p:cNvPr id="1643" name="Google Shape;1643;p88"/>
          <p:cNvSpPr/>
          <p:nvPr/>
        </p:nvSpPr>
        <p:spPr>
          <a:xfrm>
            <a:off x="2775900" y="30205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0.11</a:t>
            </a:r>
            <a:endParaRPr sz="900"/>
          </a:p>
        </p:txBody>
      </p:sp>
      <p:sp>
        <p:nvSpPr>
          <p:cNvPr id="1644" name="Google Shape;1644;p88"/>
          <p:cNvSpPr/>
          <p:nvPr/>
        </p:nvSpPr>
        <p:spPr>
          <a:xfrm>
            <a:off x="2775900" y="32554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0.45</a:t>
            </a:r>
            <a:endParaRPr sz="900"/>
          </a:p>
        </p:txBody>
      </p:sp>
      <p:sp>
        <p:nvSpPr>
          <p:cNvPr id="1645" name="Google Shape;1645;p88"/>
          <p:cNvSpPr/>
          <p:nvPr/>
        </p:nvSpPr>
        <p:spPr>
          <a:xfrm>
            <a:off x="2775900" y="34933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646" name="Google Shape;1646;p88"/>
          <p:cNvSpPr/>
          <p:nvPr/>
        </p:nvSpPr>
        <p:spPr>
          <a:xfrm>
            <a:off x="2432400" y="28589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0.05</a:t>
            </a:r>
            <a:endParaRPr sz="900"/>
          </a:p>
        </p:txBody>
      </p:sp>
      <p:sp>
        <p:nvSpPr>
          <p:cNvPr id="1647" name="Google Shape;1647;p88"/>
          <p:cNvSpPr/>
          <p:nvPr/>
        </p:nvSpPr>
        <p:spPr>
          <a:xfrm>
            <a:off x="2432400" y="30967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0.22</a:t>
            </a:r>
            <a:endParaRPr sz="900"/>
          </a:p>
        </p:txBody>
      </p:sp>
      <p:sp>
        <p:nvSpPr>
          <p:cNvPr id="1648" name="Google Shape;1648;p88"/>
          <p:cNvSpPr/>
          <p:nvPr/>
        </p:nvSpPr>
        <p:spPr>
          <a:xfrm>
            <a:off x="2432400" y="33316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-0.26</a:t>
            </a:r>
            <a:endParaRPr sz="900"/>
          </a:p>
        </p:txBody>
      </p:sp>
      <p:sp>
        <p:nvSpPr>
          <p:cNvPr id="1649" name="Google Shape;1649;p88"/>
          <p:cNvSpPr/>
          <p:nvPr/>
        </p:nvSpPr>
        <p:spPr>
          <a:xfrm>
            <a:off x="2432400" y="35695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-0.02</a:t>
            </a:r>
            <a:endParaRPr sz="900"/>
          </a:p>
        </p:txBody>
      </p:sp>
      <p:sp>
        <p:nvSpPr>
          <p:cNvPr id="1650" name="Google Shape;1650;p88"/>
          <p:cNvSpPr/>
          <p:nvPr/>
        </p:nvSpPr>
        <p:spPr>
          <a:xfrm>
            <a:off x="2852100" y="28589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0.32</a:t>
            </a:r>
            <a:endParaRPr sz="900"/>
          </a:p>
        </p:txBody>
      </p:sp>
      <p:sp>
        <p:nvSpPr>
          <p:cNvPr id="1651" name="Google Shape;1651;p88"/>
          <p:cNvSpPr/>
          <p:nvPr/>
        </p:nvSpPr>
        <p:spPr>
          <a:xfrm>
            <a:off x="2852100" y="30967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0.09</a:t>
            </a:r>
            <a:endParaRPr sz="900"/>
          </a:p>
        </p:txBody>
      </p:sp>
      <p:sp>
        <p:nvSpPr>
          <p:cNvPr id="1652" name="Google Shape;1652;p88"/>
          <p:cNvSpPr/>
          <p:nvPr/>
        </p:nvSpPr>
        <p:spPr>
          <a:xfrm>
            <a:off x="2852100" y="33316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-0.14</a:t>
            </a:r>
            <a:endParaRPr sz="900"/>
          </a:p>
        </p:txBody>
      </p:sp>
      <p:sp>
        <p:nvSpPr>
          <p:cNvPr id="1653" name="Google Shape;1653;p88"/>
          <p:cNvSpPr/>
          <p:nvPr/>
        </p:nvSpPr>
        <p:spPr>
          <a:xfrm>
            <a:off x="2852100" y="35695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0.61</a:t>
            </a:r>
            <a:endParaRPr sz="900"/>
          </a:p>
        </p:txBody>
      </p:sp>
      <p:cxnSp>
        <p:nvCxnSpPr>
          <p:cNvPr id="1654" name="Google Shape;1654;p88"/>
          <p:cNvCxnSpPr>
            <a:stCxn id="1611" idx="1"/>
            <a:endCxn id="1633" idx="1"/>
          </p:cNvCxnSpPr>
          <p:nvPr/>
        </p:nvCxnSpPr>
        <p:spPr>
          <a:xfrm rot="10800000">
            <a:off x="2280000" y="3539002"/>
            <a:ext cx="1524000" cy="858900"/>
          </a:xfrm>
          <a:prstGeom prst="curvedConnector3">
            <a:avLst>
              <a:gd fmla="val 1156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5" name="Google Shape;1655;p88"/>
          <p:cNvCxnSpPr>
            <a:stCxn id="1652" idx="3"/>
            <a:endCxn id="1593" idx="1"/>
          </p:cNvCxnSpPr>
          <p:nvPr/>
        </p:nvCxnSpPr>
        <p:spPr>
          <a:xfrm flipH="1" rot="10800000">
            <a:off x="3271800" y="3172237"/>
            <a:ext cx="392700" cy="28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6" name="Google Shape;1656;p88"/>
          <p:cNvSpPr/>
          <p:nvPr/>
        </p:nvSpPr>
        <p:spPr>
          <a:xfrm>
            <a:off x="3523575" y="2272050"/>
            <a:ext cx="1005200" cy="213887"/>
          </a:xfrm>
          <a:custGeom>
            <a:rect b="b" l="l" r="r" t="t"/>
            <a:pathLst>
              <a:path extrusionOk="0" h="11691" w="40208">
                <a:moveTo>
                  <a:pt x="0" y="11691"/>
                </a:moveTo>
                <a:cubicBezTo>
                  <a:pt x="3819" y="9746"/>
                  <a:pt x="16213" y="162"/>
                  <a:pt x="22914" y="18"/>
                </a:cubicBezTo>
                <a:cubicBezTo>
                  <a:pt x="29615" y="-126"/>
                  <a:pt x="37326" y="9026"/>
                  <a:pt x="40208" y="108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657" name="Google Shape;1657;p88"/>
          <p:cNvCxnSpPr>
            <a:endCxn id="1628" idx="1"/>
          </p:cNvCxnSpPr>
          <p:nvPr/>
        </p:nvCxnSpPr>
        <p:spPr>
          <a:xfrm rot="-5400000">
            <a:off x="3993750" y="1818000"/>
            <a:ext cx="392400" cy="294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8" name="Google Shape;1658;p88"/>
          <p:cNvSpPr/>
          <p:nvPr/>
        </p:nvSpPr>
        <p:spPr>
          <a:xfrm>
            <a:off x="3707325" y="2226100"/>
            <a:ext cx="605275" cy="259850"/>
          </a:xfrm>
          <a:custGeom>
            <a:rect b="b" l="l" r="r" t="t"/>
            <a:pathLst>
              <a:path extrusionOk="0" h="10394" w="24211">
                <a:moveTo>
                  <a:pt x="24211" y="9962"/>
                </a:moveTo>
                <a:cubicBezTo>
                  <a:pt x="22193" y="8305"/>
                  <a:pt x="16140" y="-54"/>
                  <a:pt x="12105" y="18"/>
                </a:cubicBezTo>
                <a:cubicBezTo>
                  <a:pt x="8070" y="90"/>
                  <a:pt x="2018" y="8665"/>
                  <a:pt x="0" y="103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59" name="Google Shape;1659;p88"/>
          <p:cNvSpPr txBox="1"/>
          <p:nvPr>
            <p:ph idx="1" type="body"/>
          </p:nvPr>
        </p:nvSpPr>
        <p:spPr>
          <a:xfrm>
            <a:off x="5722250" y="2460800"/>
            <a:ext cx="3302100" cy="36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W</a:t>
            </a:r>
            <a:r>
              <a:rPr baseline="30000" lang="en" sz="1000"/>
              <a:t>Q</a:t>
            </a:r>
            <a:r>
              <a:rPr lang="en" sz="1000"/>
              <a:t>  W</a:t>
            </a:r>
            <a:r>
              <a:rPr baseline="30000" lang="en" sz="1000"/>
              <a:t>K</a:t>
            </a:r>
            <a:r>
              <a:rPr lang="en" sz="1000"/>
              <a:t>  W</a:t>
            </a:r>
            <a:r>
              <a:rPr baseline="30000" lang="en" sz="1000"/>
              <a:t>V</a:t>
            </a:r>
            <a:r>
              <a:rPr lang="en" sz="1000"/>
              <a:t>           Q</a:t>
            </a:r>
            <a:r>
              <a:rPr baseline="-25000" lang="en" sz="1000"/>
              <a:t>1  </a:t>
            </a:r>
            <a:r>
              <a:rPr lang="en" sz="1000"/>
              <a:t>K</a:t>
            </a:r>
            <a:r>
              <a:rPr baseline="-25000" lang="en" sz="1000"/>
              <a:t>1</a:t>
            </a:r>
            <a:r>
              <a:rPr lang="en" sz="1000"/>
              <a:t> V</a:t>
            </a:r>
            <a:r>
              <a:rPr baseline="-25000" lang="en" sz="1000"/>
              <a:t>1 </a:t>
            </a:r>
            <a:r>
              <a:rPr lang="en" sz="1000"/>
              <a:t>         Q</a:t>
            </a:r>
            <a:r>
              <a:rPr baseline="-25000" lang="en" sz="1000"/>
              <a:t>2</a:t>
            </a:r>
            <a:r>
              <a:rPr lang="en" sz="1000"/>
              <a:t>  K</a:t>
            </a:r>
            <a:r>
              <a:rPr baseline="-25000" lang="en" sz="1000"/>
              <a:t>2</a:t>
            </a:r>
            <a:r>
              <a:rPr lang="en" sz="1000"/>
              <a:t>  V</a:t>
            </a:r>
            <a:r>
              <a:rPr baseline="-25000" lang="en" sz="1000"/>
              <a:t>2</a:t>
            </a:r>
            <a:r>
              <a:rPr baseline="30000" lang="en" sz="1000"/>
              <a:t> </a:t>
            </a:r>
            <a:r>
              <a:rPr lang="en" sz="1000"/>
              <a:t>       …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60" name="Google Shape;1660;p88"/>
          <p:cNvSpPr/>
          <p:nvPr/>
        </p:nvSpPr>
        <p:spPr>
          <a:xfrm>
            <a:off x="7245900" y="27253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1" name="Google Shape;1661;p88"/>
          <p:cNvSpPr/>
          <p:nvPr/>
        </p:nvSpPr>
        <p:spPr>
          <a:xfrm>
            <a:off x="7245900" y="30208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2" name="Google Shape;1662;p88"/>
          <p:cNvSpPr/>
          <p:nvPr/>
        </p:nvSpPr>
        <p:spPr>
          <a:xfrm>
            <a:off x="7354128" y="28015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3" name="Google Shape;1663;p88"/>
          <p:cNvSpPr/>
          <p:nvPr/>
        </p:nvSpPr>
        <p:spPr>
          <a:xfrm>
            <a:off x="7354128" y="30970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64" name="Google Shape;1664;p88"/>
          <p:cNvSpPr/>
          <p:nvPr/>
        </p:nvSpPr>
        <p:spPr>
          <a:xfrm>
            <a:off x="7462355" y="28777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1665" name="Google Shape;1665;p88"/>
          <p:cNvSpPr/>
          <p:nvPr/>
        </p:nvSpPr>
        <p:spPr>
          <a:xfrm>
            <a:off x="7462355" y="31732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1666" name="Google Shape;1666;p88"/>
          <p:cNvSpPr/>
          <p:nvPr/>
        </p:nvSpPr>
        <p:spPr>
          <a:xfrm>
            <a:off x="8136010" y="27253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667" name="Google Shape;1667;p88"/>
          <p:cNvSpPr/>
          <p:nvPr/>
        </p:nvSpPr>
        <p:spPr>
          <a:xfrm>
            <a:off x="8136010" y="30208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</a:t>
            </a:r>
            <a:endParaRPr sz="1000"/>
          </a:p>
        </p:txBody>
      </p:sp>
      <p:sp>
        <p:nvSpPr>
          <p:cNvPr id="1668" name="Google Shape;1668;p88"/>
          <p:cNvSpPr/>
          <p:nvPr/>
        </p:nvSpPr>
        <p:spPr>
          <a:xfrm>
            <a:off x="8244238" y="28015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669" name="Google Shape;1669;p88"/>
          <p:cNvSpPr/>
          <p:nvPr/>
        </p:nvSpPr>
        <p:spPr>
          <a:xfrm>
            <a:off x="8244238" y="30970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1670" name="Google Shape;1670;p88"/>
          <p:cNvSpPr/>
          <p:nvPr/>
        </p:nvSpPr>
        <p:spPr>
          <a:xfrm>
            <a:off x="8352465" y="2877750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</a:t>
            </a:r>
            <a:endParaRPr sz="1000"/>
          </a:p>
        </p:txBody>
      </p:sp>
      <p:sp>
        <p:nvSpPr>
          <p:cNvPr id="1671" name="Google Shape;1671;p88"/>
          <p:cNvSpPr/>
          <p:nvPr/>
        </p:nvSpPr>
        <p:spPr>
          <a:xfrm>
            <a:off x="8352465" y="3173225"/>
            <a:ext cx="298500" cy="3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1672" name="Google Shape;1672;p88"/>
          <p:cNvSpPr/>
          <p:nvPr/>
        </p:nvSpPr>
        <p:spPr>
          <a:xfrm>
            <a:off x="7918800" y="18851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-2.3</a:t>
            </a:r>
            <a:endParaRPr sz="1000"/>
          </a:p>
        </p:txBody>
      </p:sp>
      <p:sp>
        <p:nvSpPr>
          <p:cNvPr id="1673" name="Google Shape;1673;p88"/>
          <p:cNvSpPr/>
          <p:nvPr/>
        </p:nvSpPr>
        <p:spPr>
          <a:xfrm>
            <a:off x="7918800" y="16473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1.1</a:t>
            </a:r>
            <a:endParaRPr sz="1000"/>
          </a:p>
        </p:txBody>
      </p:sp>
      <p:sp>
        <p:nvSpPr>
          <p:cNvPr id="1674" name="Google Shape;1674;p88"/>
          <p:cNvSpPr/>
          <p:nvPr/>
        </p:nvSpPr>
        <p:spPr>
          <a:xfrm>
            <a:off x="5861400" y="27065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0.34</a:t>
            </a:r>
            <a:endParaRPr sz="900"/>
          </a:p>
        </p:txBody>
      </p:sp>
      <p:sp>
        <p:nvSpPr>
          <p:cNvPr id="1675" name="Google Shape;1675;p88"/>
          <p:cNvSpPr/>
          <p:nvPr/>
        </p:nvSpPr>
        <p:spPr>
          <a:xfrm>
            <a:off x="5861400" y="29443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-0.12</a:t>
            </a:r>
            <a:endParaRPr sz="900"/>
          </a:p>
        </p:txBody>
      </p:sp>
      <p:sp>
        <p:nvSpPr>
          <p:cNvPr id="1676" name="Google Shape;1676;p88"/>
          <p:cNvSpPr/>
          <p:nvPr/>
        </p:nvSpPr>
        <p:spPr>
          <a:xfrm>
            <a:off x="5861400" y="31792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-0.29</a:t>
            </a:r>
            <a:endParaRPr sz="900"/>
          </a:p>
        </p:txBody>
      </p:sp>
      <p:sp>
        <p:nvSpPr>
          <p:cNvPr id="1677" name="Google Shape;1677;p88"/>
          <p:cNvSpPr/>
          <p:nvPr/>
        </p:nvSpPr>
        <p:spPr>
          <a:xfrm>
            <a:off x="5861400" y="34171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0.01</a:t>
            </a:r>
            <a:endParaRPr sz="900"/>
          </a:p>
        </p:txBody>
      </p:sp>
      <p:sp>
        <p:nvSpPr>
          <p:cNvPr id="1678" name="Google Shape;1678;p88"/>
          <p:cNvSpPr/>
          <p:nvPr/>
        </p:nvSpPr>
        <p:spPr>
          <a:xfrm>
            <a:off x="6281100" y="27065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679" name="Google Shape;1679;p88"/>
          <p:cNvSpPr/>
          <p:nvPr/>
        </p:nvSpPr>
        <p:spPr>
          <a:xfrm>
            <a:off x="6281100" y="29443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0.12</a:t>
            </a:r>
            <a:endParaRPr sz="900"/>
          </a:p>
        </p:txBody>
      </p:sp>
      <p:sp>
        <p:nvSpPr>
          <p:cNvPr id="1680" name="Google Shape;1680;p88"/>
          <p:cNvSpPr/>
          <p:nvPr/>
        </p:nvSpPr>
        <p:spPr>
          <a:xfrm>
            <a:off x="6281100" y="31792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681" name="Google Shape;1681;p88"/>
          <p:cNvSpPr/>
          <p:nvPr/>
        </p:nvSpPr>
        <p:spPr>
          <a:xfrm>
            <a:off x="6281100" y="34171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–0.09</a:t>
            </a:r>
            <a:endParaRPr sz="900"/>
          </a:p>
        </p:txBody>
      </p:sp>
      <p:sp>
        <p:nvSpPr>
          <p:cNvPr id="1682" name="Google Shape;1682;p88"/>
          <p:cNvSpPr/>
          <p:nvPr/>
        </p:nvSpPr>
        <p:spPr>
          <a:xfrm>
            <a:off x="5937600" y="27827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-0.13</a:t>
            </a:r>
            <a:endParaRPr sz="900"/>
          </a:p>
        </p:txBody>
      </p:sp>
      <p:sp>
        <p:nvSpPr>
          <p:cNvPr id="1683" name="Google Shape;1683;p88"/>
          <p:cNvSpPr/>
          <p:nvPr/>
        </p:nvSpPr>
        <p:spPr>
          <a:xfrm>
            <a:off x="5937600" y="30205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-0.11</a:t>
            </a:r>
            <a:endParaRPr sz="900"/>
          </a:p>
        </p:txBody>
      </p:sp>
      <p:sp>
        <p:nvSpPr>
          <p:cNvPr id="1684" name="Google Shape;1684;p88"/>
          <p:cNvSpPr/>
          <p:nvPr/>
        </p:nvSpPr>
        <p:spPr>
          <a:xfrm>
            <a:off x="5937600" y="32554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0.29</a:t>
            </a:r>
            <a:endParaRPr sz="900"/>
          </a:p>
        </p:txBody>
      </p:sp>
      <p:sp>
        <p:nvSpPr>
          <p:cNvPr id="1685" name="Google Shape;1685;p88"/>
          <p:cNvSpPr/>
          <p:nvPr/>
        </p:nvSpPr>
        <p:spPr>
          <a:xfrm>
            <a:off x="5937600" y="34933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-0.07</a:t>
            </a:r>
            <a:endParaRPr sz="900"/>
          </a:p>
        </p:txBody>
      </p:sp>
      <p:sp>
        <p:nvSpPr>
          <p:cNvPr id="1686" name="Google Shape;1686;p88"/>
          <p:cNvSpPr/>
          <p:nvPr/>
        </p:nvSpPr>
        <p:spPr>
          <a:xfrm>
            <a:off x="6357300" y="27827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-0.50</a:t>
            </a:r>
            <a:endParaRPr sz="900"/>
          </a:p>
        </p:txBody>
      </p:sp>
      <p:sp>
        <p:nvSpPr>
          <p:cNvPr id="1687" name="Google Shape;1687;p88"/>
          <p:cNvSpPr/>
          <p:nvPr/>
        </p:nvSpPr>
        <p:spPr>
          <a:xfrm>
            <a:off x="6357300" y="30205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0.11</a:t>
            </a:r>
            <a:endParaRPr sz="900"/>
          </a:p>
        </p:txBody>
      </p:sp>
      <p:sp>
        <p:nvSpPr>
          <p:cNvPr id="1688" name="Google Shape;1688;p88"/>
          <p:cNvSpPr/>
          <p:nvPr/>
        </p:nvSpPr>
        <p:spPr>
          <a:xfrm>
            <a:off x="6357300" y="32554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0.45</a:t>
            </a:r>
            <a:endParaRPr sz="900"/>
          </a:p>
        </p:txBody>
      </p:sp>
      <p:sp>
        <p:nvSpPr>
          <p:cNvPr id="1689" name="Google Shape;1689;p88"/>
          <p:cNvSpPr/>
          <p:nvPr/>
        </p:nvSpPr>
        <p:spPr>
          <a:xfrm>
            <a:off x="6357300" y="34933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-0.39</a:t>
            </a:r>
            <a:endParaRPr sz="900"/>
          </a:p>
        </p:txBody>
      </p:sp>
      <p:sp>
        <p:nvSpPr>
          <p:cNvPr id="1690" name="Google Shape;1690;p88"/>
          <p:cNvSpPr/>
          <p:nvPr/>
        </p:nvSpPr>
        <p:spPr>
          <a:xfrm>
            <a:off x="6013800" y="28589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0.10</a:t>
            </a:r>
            <a:endParaRPr sz="900"/>
          </a:p>
        </p:txBody>
      </p:sp>
      <p:sp>
        <p:nvSpPr>
          <p:cNvPr id="1691" name="Google Shape;1691;p88"/>
          <p:cNvSpPr/>
          <p:nvPr/>
        </p:nvSpPr>
        <p:spPr>
          <a:xfrm>
            <a:off x="6013800" y="30967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-0.01</a:t>
            </a:r>
            <a:endParaRPr sz="900"/>
          </a:p>
        </p:txBody>
      </p:sp>
      <p:sp>
        <p:nvSpPr>
          <p:cNvPr id="1692" name="Google Shape;1692;p88"/>
          <p:cNvSpPr/>
          <p:nvPr/>
        </p:nvSpPr>
        <p:spPr>
          <a:xfrm>
            <a:off x="6013800" y="33316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0.46</a:t>
            </a:r>
            <a:endParaRPr sz="900"/>
          </a:p>
        </p:txBody>
      </p:sp>
      <p:sp>
        <p:nvSpPr>
          <p:cNvPr id="1693" name="Google Shape;1693;p88"/>
          <p:cNvSpPr/>
          <p:nvPr/>
        </p:nvSpPr>
        <p:spPr>
          <a:xfrm>
            <a:off x="6013800" y="35695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-0.20</a:t>
            </a:r>
            <a:endParaRPr sz="900"/>
          </a:p>
        </p:txBody>
      </p:sp>
      <p:sp>
        <p:nvSpPr>
          <p:cNvPr id="1694" name="Google Shape;1694;p88"/>
          <p:cNvSpPr/>
          <p:nvPr/>
        </p:nvSpPr>
        <p:spPr>
          <a:xfrm>
            <a:off x="6433500" y="2858950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0.52</a:t>
            </a:r>
            <a:endParaRPr sz="900"/>
          </a:p>
        </p:txBody>
      </p:sp>
      <p:sp>
        <p:nvSpPr>
          <p:cNvPr id="1695" name="Google Shape;1695;p88"/>
          <p:cNvSpPr/>
          <p:nvPr/>
        </p:nvSpPr>
        <p:spPr>
          <a:xfrm>
            <a:off x="6433500" y="3096791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-0.23</a:t>
            </a:r>
            <a:endParaRPr sz="900"/>
          </a:p>
        </p:txBody>
      </p:sp>
      <p:sp>
        <p:nvSpPr>
          <p:cNvPr id="1696" name="Google Shape;1696;p88"/>
          <p:cNvSpPr/>
          <p:nvPr/>
        </p:nvSpPr>
        <p:spPr>
          <a:xfrm>
            <a:off x="6433500" y="3331687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0.42</a:t>
            </a:r>
            <a:endParaRPr sz="900"/>
          </a:p>
        </p:txBody>
      </p:sp>
      <p:sp>
        <p:nvSpPr>
          <p:cNvPr id="1697" name="Google Shape;1697;p88"/>
          <p:cNvSpPr/>
          <p:nvPr/>
        </p:nvSpPr>
        <p:spPr>
          <a:xfrm>
            <a:off x="6433500" y="3569528"/>
            <a:ext cx="419700" cy="24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0.23</a:t>
            </a:r>
            <a:endParaRPr sz="900"/>
          </a:p>
        </p:txBody>
      </p:sp>
      <p:cxnSp>
        <p:nvCxnSpPr>
          <p:cNvPr id="1698" name="Google Shape;1698;p88"/>
          <p:cNvCxnSpPr>
            <a:stCxn id="1611" idx="3"/>
            <a:endCxn id="1677" idx="1"/>
          </p:cNvCxnSpPr>
          <p:nvPr/>
        </p:nvCxnSpPr>
        <p:spPr>
          <a:xfrm flipH="1" rot="10800000">
            <a:off x="4223700" y="3539002"/>
            <a:ext cx="1637700" cy="85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9" name="Google Shape;1699;p88"/>
          <p:cNvCxnSpPr>
            <a:stCxn id="1696" idx="3"/>
            <a:endCxn id="1661" idx="1"/>
          </p:cNvCxnSpPr>
          <p:nvPr/>
        </p:nvCxnSpPr>
        <p:spPr>
          <a:xfrm flipH="1" rot="10800000">
            <a:off x="6853200" y="3172237"/>
            <a:ext cx="392700" cy="28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0" name="Google Shape;1700;p88"/>
          <p:cNvSpPr/>
          <p:nvPr/>
        </p:nvSpPr>
        <p:spPr>
          <a:xfrm>
            <a:off x="7104975" y="2272050"/>
            <a:ext cx="1005200" cy="213887"/>
          </a:xfrm>
          <a:custGeom>
            <a:rect b="b" l="l" r="r" t="t"/>
            <a:pathLst>
              <a:path extrusionOk="0" h="11691" w="40208">
                <a:moveTo>
                  <a:pt x="0" y="11691"/>
                </a:moveTo>
                <a:cubicBezTo>
                  <a:pt x="3819" y="9746"/>
                  <a:pt x="16213" y="162"/>
                  <a:pt x="22914" y="18"/>
                </a:cubicBezTo>
                <a:cubicBezTo>
                  <a:pt x="29615" y="-126"/>
                  <a:pt x="37326" y="9026"/>
                  <a:pt x="40208" y="1082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1701" name="Google Shape;1701;p88"/>
          <p:cNvCxnSpPr>
            <a:endCxn id="1673" idx="1"/>
          </p:cNvCxnSpPr>
          <p:nvPr/>
        </p:nvCxnSpPr>
        <p:spPr>
          <a:xfrm rot="-5400000">
            <a:off x="7575150" y="1818000"/>
            <a:ext cx="392400" cy="294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2" name="Google Shape;1702;p88"/>
          <p:cNvSpPr/>
          <p:nvPr/>
        </p:nvSpPr>
        <p:spPr>
          <a:xfrm>
            <a:off x="7288725" y="2226100"/>
            <a:ext cx="605275" cy="259850"/>
          </a:xfrm>
          <a:custGeom>
            <a:rect b="b" l="l" r="r" t="t"/>
            <a:pathLst>
              <a:path extrusionOk="0" h="10394" w="24211">
                <a:moveTo>
                  <a:pt x="24211" y="9962"/>
                </a:moveTo>
                <a:cubicBezTo>
                  <a:pt x="22193" y="8305"/>
                  <a:pt x="16140" y="-54"/>
                  <a:pt x="12105" y="18"/>
                </a:cubicBezTo>
                <a:cubicBezTo>
                  <a:pt x="8070" y="90"/>
                  <a:pt x="2018" y="8665"/>
                  <a:pt x="0" y="103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703" name="Google Shape;1703;p88"/>
          <p:cNvSpPr txBox="1"/>
          <p:nvPr/>
        </p:nvSpPr>
        <p:spPr>
          <a:xfrm>
            <a:off x="2477600" y="1153900"/>
            <a:ext cx="24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1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4" name="Google Shape;1704;p88"/>
          <p:cNvSpPr txBox="1"/>
          <p:nvPr/>
        </p:nvSpPr>
        <p:spPr>
          <a:xfrm>
            <a:off x="6211400" y="1153900"/>
            <a:ext cx="247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Head 2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5" name="Google Shape;1705;p88"/>
          <p:cNvSpPr/>
          <p:nvPr/>
        </p:nvSpPr>
        <p:spPr>
          <a:xfrm>
            <a:off x="5861400" y="127558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0.9</a:t>
            </a:r>
            <a:endParaRPr sz="1000"/>
          </a:p>
        </p:txBody>
      </p:sp>
      <p:sp>
        <p:nvSpPr>
          <p:cNvPr id="1706" name="Google Shape;1706;p88"/>
          <p:cNvSpPr/>
          <p:nvPr/>
        </p:nvSpPr>
        <p:spPr>
          <a:xfrm>
            <a:off x="5861400" y="103770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-1.7</a:t>
            </a:r>
            <a:endParaRPr sz="1000"/>
          </a:p>
        </p:txBody>
      </p:sp>
      <p:sp>
        <p:nvSpPr>
          <p:cNvPr id="1707" name="Google Shape;1707;p88"/>
          <p:cNvSpPr/>
          <p:nvPr/>
        </p:nvSpPr>
        <p:spPr>
          <a:xfrm>
            <a:off x="5861400" y="1757360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-2.3</a:t>
            </a:r>
            <a:endParaRPr sz="1000"/>
          </a:p>
        </p:txBody>
      </p:sp>
      <p:sp>
        <p:nvSpPr>
          <p:cNvPr id="1708" name="Google Shape;1708;p88"/>
          <p:cNvSpPr/>
          <p:nvPr/>
        </p:nvSpPr>
        <p:spPr>
          <a:xfrm>
            <a:off x="5861400" y="1519475"/>
            <a:ext cx="419700" cy="2439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1.1</a:t>
            </a:r>
            <a:endParaRPr sz="1000"/>
          </a:p>
        </p:txBody>
      </p:sp>
      <p:sp>
        <p:nvSpPr>
          <p:cNvPr id="1709" name="Google Shape;1709;p88"/>
          <p:cNvSpPr txBox="1"/>
          <p:nvPr/>
        </p:nvSpPr>
        <p:spPr>
          <a:xfrm>
            <a:off x="4452300" y="840425"/>
            <a:ext cx="163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context</a:t>
            </a:r>
            <a:endParaRPr b="1"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(concatenate)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0" name="Google Shape;1710;p88"/>
          <p:cNvCxnSpPr>
            <a:stCxn id="1628" idx="3"/>
          </p:cNvCxnSpPr>
          <p:nvPr/>
        </p:nvCxnSpPr>
        <p:spPr>
          <a:xfrm flipH="1" rot="10800000">
            <a:off x="4757100" y="1383450"/>
            <a:ext cx="1111800" cy="385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1" name="Google Shape;1711;p88"/>
          <p:cNvCxnSpPr>
            <a:stCxn id="1673" idx="1"/>
            <a:endCxn id="1708" idx="3"/>
          </p:cNvCxnSpPr>
          <p:nvPr/>
        </p:nvCxnSpPr>
        <p:spPr>
          <a:xfrm rot="10800000">
            <a:off x="6281100" y="1641450"/>
            <a:ext cx="1637700" cy="127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Ahead</a:t>
            </a:r>
            <a:endParaRPr/>
          </a:p>
        </p:txBody>
      </p:sp>
      <p:sp>
        <p:nvSpPr>
          <p:cNvPr id="258" name="Google Shape;258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1: Introduction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2: Text Classification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8761D"/>
                </a:solidFill>
              </a:rPr>
              <a:t>Week 3: Language and Context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9900"/>
                </a:solidFill>
              </a:rPr>
              <a:t>Week 4: Pretrained Transformers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5: Text Generation Models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6: Machine Translation </a:t>
            </a:r>
            <a:r>
              <a:rPr b="1" lang="en" sz="1600">
                <a:solidFill>
                  <a:srgbClr val="9900FF"/>
                </a:solidFill>
              </a:rPr>
              <a:t>PROJECT PROPOSAL DUE Feb 18</a:t>
            </a:r>
            <a:endParaRPr b="1" sz="1600">
              <a:solidFill>
                <a:srgbClr val="9900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7: Question Answering &amp; Summarization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8: Linguistic Representation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9: Entities and Linking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10: Embedding-based Retrieval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11: Multimodality in NLP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12: ML Fairness and Privacy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13: NLP in the Real World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</a:t>
            </a:r>
            <a:r>
              <a:rPr lang="en"/>
              <a:t>Architectures</a:t>
            </a:r>
            <a:endParaRPr/>
          </a:p>
        </p:txBody>
      </p:sp>
      <p:sp>
        <p:nvSpPr>
          <p:cNvPr id="1717" name="Google Shape;1717;p89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90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3" name="Google Shape;1723;p90"/>
          <p:cNvPicPr preferRelativeResize="0"/>
          <p:nvPr/>
        </p:nvPicPr>
        <p:blipFill rotWithShape="1">
          <a:blip r:embed="rId3">
            <a:alphaModFix/>
          </a:blip>
          <a:srcRect b="0" l="0" r="0" t="1283"/>
          <a:stretch/>
        </p:blipFill>
        <p:spPr>
          <a:xfrm>
            <a:off x="2341088" y="496250"/>
            <a:ext cx="4461825" cy="4119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4" name="Google Shape;1724;p90"/>
          <p:cNvSpPr txBox="1"/>
          <p:nvPr/>
        </p:nvSpPr>
        <p:spPr>
          <a:xfrm>
            <a:off x="5518800" y="455495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91"/>
          <p:cNvSpPr txBox="1"/>
          <p:nvPr>
            <p:ph type="title"/>
          </p:nvPr>
        </p:nvSpPr>
        <p:spPr>
          <a:xfrm>
            <a:off x="44475" y="171450"/>
            <a:ext cx="9042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Normalization? What &amp; Why?</a:t>
            </a:r>
            <a:endParaRPr sz="2400"/>
          </a:p>
        </p:txBody>
      </p:sp>
      <p:pic>
        <p:nvPicPr>
          <p:cNvPr id="1730" name="Google Shape;173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25" y="1292425"/>
            <a:ext cx="4153625" cy="26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91"/>
          <p:cNvSpPr txBox="1"/>
          <p:nvPr/>
        </p:nvSpPr>
        <p:spPr>
          <a:xfrm>
            <a:off x="852300" y="4319675"/>
            <a:ext cx="230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Source: </a:t>
            </a:r>
            <a:r>
              <a:rPr lang="en" sz="1100"/>
              <a:t>Weights</a:t>
            </a:r>
            <a:r>
              <a:rPr lang="en" sz="1100"/>
              <a:t> &amp;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Biases Blog</a:t>
            </a:r>
            <a:endParaRPr sz="1100"/>
          </a:p>
        </p:txBody>
      </p:sp>
      <p:sp>
        <p:nvSpPr>
          <p:cNvPr id="1732" name="Google Shape;1732;p91"/>
          <p:cNvSpPr txBox="1"/>
          <p:nvPr/>
        </p:nvSpPr>
        <p:spPr>
          <a:xfrm>
            <a:off x="5957600" y="2592623"/>
            <a:ext cx="2720100" cy="58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can go wrong here?</a:t>
            </a:r>
            <a:endParaRPr sz="1200"/>
          </a:p>
        </p:txBody>
      </p:sp>
      <p:cxnSp>
        <p:nvCxnSpPr>
          <p:cNvPr id="1733" name="Google Shape;1733;p91"/>
          <p:cNvCxnSpPr>
            <a:stCxn id="1732" idx="1"/>
          </p:cNvCxnSpPr>
          <p:nvPr/>
        </p:nvCxnSpPr>
        <p:spPr>
          <a:xfrm rot="10800000">
            <a:off x="4402400" y="1756523"/>
            <a:ext cx="1555200" cy="112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4" name="Google Shape;1734;p91"/>
          <p:cNvCxnSpPr>
            <a:stCxn id="1732" idx="1"/>
          </p:cNvCxnSpPr>
          <p:nvPr/>
        </p:nvCxnSpPr>
        <p:spPr>
          <a:xfrm flipH="1">
            <a:off x="1371200" y="2885123"/>
            <a:ext cx="4586400" cy="61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5" name="Google Shape;1735;p91"/>
          <p:cNvSpPr txBox="1"/>
          <p:nvPr/>
        </p:nvSpPr>
        <p:spPr>
          <a:xfrm>
            <a:off x="3976396" y="1224029"/>
            <a:ext cx="2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36" name="Google Shape;1736;p91"/>
          <p:cNvSpPr txBox="1"/>
          <p:nvPr/>
        </p:nvSpPr>
        <p:spPr>
          <a:xfrm>
            <a:off x="1004596" y="3114207"/>
            <a:ext cx="2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x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2"/>
          <p:cNvSpPr/>
          <p:nvPr/>
        </p:nvSpPr>
        <p:spPr>
          <a:xfrm>
            <a:off x="7146750" y="4032875"/>
            <a:ext cx="561900" cy="6582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92"/>
          <p:cNvSpPr/>
          <p:nvPr/>
        </p:nvSpPr>
        <p:spPr>
          <a:xfrm>
            <a:off x="3717750" y="4032875"/>
            <a:ext cx="561900" cy="65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92"/>
          <p:cNvSpPr/>
          <p:nvPr/>
        </p:nvSpPr>
        <p:spPr>
          <a:xfrm>
            <a:off x="1213950" y="1559475"/>
            <a:ext cx="2391900" cy="26226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9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Transformer</a:t>
            </a:r>
            <a:endParaRPr/>
          </a:p>
        </p:txBody>
      </p:sp>
      <p:grpSp>
        <p:nvGrpSpPr>
          <p:cNvPr id="1745" name="Google Shape;1745;p92"/>
          <p:cNvGrpSpPr/>
          <p:nvPr/>
        </p:nvGrpSpPr>
        <p:grpSpPr>
          <a:xfrm>
            <a:off x="171363" y="2411567"/>
            <a:ext cx="613420" cy="276770"/>
            <a:chOff x="769775" y="2822500"/>
            <a:chExt cx="489600" cy="221700"/>
          </a:xfrm>
        </p:grpSpPr>
        <p:sp>
          <p:nvSpPr>
            <p:cNvPr id="1746" name="Google Shape;1746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8" name="Google Shape;1748;p92"/>
          <p:cNvGrpSpPr/>
          <p:nvPr/>
        </p:nvGrpSpPr>
        <p:grpSpPr>
          <a:xfrm>
            <a:off x="171363" y="2679267"/>
            <a:ext cx="613420" cy="276770"/>
            <a:chOff x="769775" y="2822500"/>
            <a:chExt cx="489600" cy="221700"/>
          </a:xfrm>
        </p:grpSpPr>
        <p:sp>
          <p:nvSpPr>
            <p:cNvPr id="1749" name="Google Shape;1749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1" name="Google Shape;1751;p92"/>
          <p:cNvGrpSpPr/>
          <p:nvPr/>
        </p:nvGrpSpPr>
        <p:grpSpPr>
          <a:xfrm>
            <a:off x="171363" y="2956050"/>
            <a:ext cx="613420" cy="276770"/>
            <a:chOff x="769775" y="2822500"/>
            <a:chExt cx="489600" cy="221700"/>
          </a:xfrm>
        </p:grpSpPr>
        <p:sp>
          <p:nvSpPr>
            <p:cNvPr id="1752" name="Google Shape;1752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4" name="Google Shape;1754;p92"/>
          <p:cNvGrpSpPr/>
          <p:nvPr/>
        </p:nvGrpSpPr>
        <p:grpSpPr>
          <a:xfrm>
            <a:off x="171363" y="3232833"/>
            <a:ext cx="613420" cy="276770"/>
            <a:chOff x="769775" y="2822500"/>
            <a:chExt cx="489600" cy="221700"/>
          </a:xfrm>
        </p:grpSpPr>
        <p:sp>
          <p:nvSpPr>
            <p:cNvPr id="1755" name="Google Shape;1755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7" name="Google Shape;1757;p92"/>
          <p:cNvGrpSpPr/>
          <p:nvPr/>
        </p:nvGrpSpPr>
        <p:grpSpPr>
          <a:xfrm>
            <a:off x="171363" y="3500533"/>
            <a:ext cx="613420" cy="276770"/>
            <a:chOff x="769775" y="2822500"/>
            <a:chExt cx="489600" cy="221700"/>
          </a:xfrm>
        </p:grpSpPr>
        <p:sp>
          <p:nvSpPr>
            <p:cNvPr id="1758" name="Google Shape;1758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0" name="Google Shape;1760;p92"/>
          <p:cNvSpPr txBox="1"/>
          <p:nvPr/>
        </p:nvSpPr>
        <p:spPr>
          <a:xfrm>
            <a:off x="-18950" y="1847423"/>
            <a:ext cx="12777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Word embeddings</a:t>
            </a:r>
            <a:endParaRPr b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1" name="Google Shape;1761;p92"/>
          <p:cNvSpPr txBox="1"/>
          <p:nvPr/>
        </p:nvSpPr>
        <p:spPr>
          <a:xfrm>
            <a:off x="1298600" y="1149675"/>
            <a:ext cx="1671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Self attention (A)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62" name="Google Shape;1762;p92"/>
          <p:cNvGrpSpPr/>
          <p:nvPr/>
        </p:nvGrpSpPr>
        <p:grpSpPr>
          <a:xfrm>
            <a:off x="1948365" y="1824921"/>
            <a:ext cx="294984" cy="116215"/>
            <a:chOff x="769775" y="2822500"/>
            <a:chExt cx="489600" cy="221700"/>
          </a:xfrm>
        </p:grpSpPr>
        <p:sp>
          <p:nvSpPr>
            <p:cNvPr id="1763" name="Google Shape;1763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5" name="Google Shape;1765;p92"/>
          <p:cNvGrpSpPr/>
          <p:nvPr/>
        </p:nvGrpSpPr>
        <p:grpSpPr>
          <a:xfrm>
            <a:off x="1948365" y="1937321"/>
            <a:ext cx="294984" cy="116215"/>
            <a:chOff x="769775" y="2822500"/>
            <a:chExt cx="489600" cy="221700"/>
          </a:xfrm>
        </p:grpSpPr>
        <p:sp>
          <p:nvSpPr>
            <p:cNvPr id="1766" name="Google Shape;1766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p92"/>
          <p:cNvGrpSpPr/>
          <p:nvPr/>
        </p:nvGrpSpPr>
        <p:grpSpPr>
          <a:xfrm>
            <a:off x="1948373" y="2053537"/>
            <a:ext cx="294984" cy="116215"/>
            <a:chOff x="711989" y="2822490"/>
            <a:chExt cx="489600" cy="221700"/>
          </a:xfrm>
        </p:grpSpPr>
        <p:sp>
          <p:nvSpPr>
            <p:cNvPr id="1769" name="Google Shape;1769;p92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92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92"/>
          <p:cNvGrpSpPr/>
          <p:nvPr/>
        </p:nvGrpSpPr>
        <p:grpSpPr>
          <a:xfrm>
            <a:off x="1948365" y="2169750"/>
            <a:ext cx="294984" cy="116215"/>
            <a:chOff x="769775" y="2822500"/>
            <a:chExt cx="489600" cy="221700"/>
          </a:xfrm>
        </p:grpSpPr>
        <p:sp>
          <p:nvSpPr>
            <p:cNvPr id="1772" name="Google Shape;1772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1774" name="Google Shape;1774;p92"/>
          <p:cNvGrpSpPr/>
          <p:nvPr/>
        </p:nvGrpSpPr>
        <p:grpSpPr>
          <a:xfrm>
            <a:off x="1948365" y="2282150"/>
            <a:ext cx="294984" cy="116215"/>
            <a:chOff x="769775" y="2822500"/>
            <a:chExt cx="489600" cy="221700"/>
          </a:xfrm>
        </p:grpSpPr>
        <p:sp>
          <p:nvSpPr>
            <p:cNvPr id="1775" name="Google Shape;1775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8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7" name="Google Shape;1777;p92"/>
          <p:cNvGrpSpPr/>
          <p:nvPr/>
        </p:nvGrpSpPr>
        <p:grpSpPr>
          <a:xfrm>
            <a:off x="1943788" y="2675470"/>
            <a:ext cx="294984" cy="116215"/>
            <a:chOff x="769775" y="2822500"/>
            <a:chExt cx="489600" cy="221700"/>
          </a:xfrm>
        </p:grpSpPr>
        <p:sp>
          <p:nvSpPr>
            <p:cNvPr id="1778" name="Google Shape;1778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0" name="Google Shape;1780;p92"/>
          <p:cNvGrpSpPr/>
          <p:nvPr/>
        </p:nvGrpSpPr>
        <p:grpSpPr>
          <a:xfrm>
            <a:off x="1943788" y="2787871"/>
            <a:ext cx="294984" cy="116215"/>
            <a:chOff x="769775" y="2822500"/>
            <a:chExt cx="489600" cy="221700"/>
          </a:xfrm>
        </p:grpSpPr>
        <p:sp>
          <p:nvSpPr>
            <p:cNvPr id="1781" name="Google Shape;1781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3" name="Google Shape;1783;p92"/>
          <p:cNvGrpSpPr/>
          <p:nvPr/>
        </p:nvGrpSpPr>
        <p:grpSpPr>
          <a:xfrm>
            <a:off x="1943789" y="2904081"/>
            <a:ext cx="294984" cy="116215"/>
            <a:chOff x="711989" y="2822490"/>
            <a:chExt cx="489600" cy="221700"/>
          </a:xfrm>
        </p:grpSpPr>
        <p:sp>
          <p:nvSpPr>
            <p:cNvPr id="1784" name="Google Shape;1784;p92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92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6" name="Google Shape;1786;p92"/>
          <p:cNvGrpSpPr/>
          <p:nvPr/>
        </p:nvGrpSpPr>
        <p:grpSpPr>
          <a:xfrm>
            <a:off x="1943768" y="3021384"/>
            <a:ext cx="294984" cy="116215"/>
            <a:chOff x="1320198" y="3721085"/>
            <a:chExt cx="489600" cy="221700"/>
          </a:xfrm>
        </p:grpSpPr>
        <p:sp>
          <p:nvSpPr>
            <p:cNvPr id="1787" name="Google Shape;1787;p92"/>
            <p:cNvSpPr/>
            <p:nvPr/>
          </p:nvSpPr>
          <p:spPr>
            <a:xfrm>
              <a:off x="1320198" y="3721085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92"/>
            <p:cNvSpPr/>
            <p:nvPr/>
          </p:nvSpPr>
          <p:spPr>
            <a:xfrm>
              <a:off x="1564998" y="3721085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1789" name="Google Shape;1789;p92"/>
          <p:cNvGrpSpPr/>
          <p:nvPr/>
        </p:nvGrpSpPr>
        <p:grpSpPr>
          <a:xfrm>
            <a:off x="1943788" y="3132703"/>
            <a:ext cx="294984" cy="116215"/>
            <a:chOff x="769775" y="2822500"/>
            <a:chExt cx="489600" cy="221700"/>
          </a:xfrm>
        </p:grpSpPr>
        <p:sp>
          <p:nvSpPr>
            <p:cNvPr id="1790" name="Google Shape;1790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2" name="Google Shape;1792;p92"/>
          <p:cNvGrpSpPr/>
          <p:nvPr/>
        </p:nvGrpSpPr>
        <p:grpSpPr>
          <a:xfrm>
            <a:off x="1952072" y="3487998"/>
            <a:ext cx="294984" cy="116215"/>
            <a:chOff x="769775" y="2822500"/>
            <a:chExt cx="489600" cy="221700"/>
          </a:xfrm>
        </p:grpSpPr>
        <p:sp>
          <p:nvSpPr>
            <p:cNvPr id="1793" name="Google Shape;1793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5" name="Google Shape;1795;p92"/>
          <p:cNvGrpSpPr/>
          <p:nvPr/>
        </p:nvGrpSpPr>
        <p:grpSpPr>
          <a:xfrm>
            <a:off x="1952072" y="3604215"/>
            <a:ext cx="294984" cy="116215"/>
            <a:chOff x="1013051" y="3438130"/>
            <a:chExt cx="489600" cy="221700"/>
          </a:xfrm>
        </p:grpSpPr>
        <p:sp>
          <p:nvSpPr>
            <p:cNvPr id="1796" name="Google Shape;1796;p92"/>
            <p:cNvSpPr/>
            <p:nvPr/>
          </p:nvSpPr>
          <p:spPr>
            <a:xfrm>
              <a:off x="1013051" y="343813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92"/>
            <p:cNvSpPr/>
            <p:nvPr/>
          </p:nvSpPr>
          <p:spPr>
            <a:xfrm>
              <a:off x="1257851" y="343813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8" name="Google Shape;1798;p92"/>
          <p:cNvGrpSpPr/>
          <p:nvPr/>
        </p:nvGrpSpPr>
        <p:grpSpPr>
          <a:xfrm>
            <a:off x="1952071" y="3716607"/>
            <a:ext cx="294984" cy="116215"/>
            <a:chOff x="711989" y="2822490"/>
            <a:chExt cx="489600" cy="221700"/>
          </a:xfrm>
        </p:grpSpPr>
        <p:sp>
          <p:nvSpPr>
            <p:cNvPr id="1799" name="Google Shape;1799;p92"/>
            <p:cNvSpPr/>
            <p:nvPr/>
          </p:nvSpPr>
          <p:spPr>
            <a:xfrm>
              <a:off x="711989" y="282249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92"/>
            <p:cNvSpPr/>
            <p:nvPr/>
          </p:nvSpPr>
          <p:spPr>
            <a:xfrm>
              <a:off x="956789" y="282249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92"/>
          <p:cNvGrpSpPr/>
          <p:nvPr/>
        </p:nvGrpSpPr>
        <p:grpSpPr>
          <a:xfrm>
            <a:off x="1952073" y="3833076"/>
            <a:ext cx="294984" cy="116215"/>
            <a:chOff x="1320198" y="3856275"/>
            <a:chExt cx="489600" cy="221700"/>
          </a:xfrm>
        </p:grpSpPr>
        <p:sp>
          <p:nvSpPr>
            <p:cNvPr id="1802" name="Google Shape;1802;p92"/>
            <p:cNvSpPr/>
            <p:nvPr/>
          </p:nvSpPr>
          <p:spPr>
            <a:xfrm>
              <a:off x="1320198" y="3856275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92"/>
            <p:cNvSpPr/>
            <p:nvPr/>
          </p:nvSpPr>
          <p:spPr>
            <a:xfrm>
              <a:off x="1564998" y="3856275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1804" name="Google Shape;1804;p92"/>
          <p:cNvGrpSpPr/>
          <p:nvPr/>
        </p:nvGrpSpPr>
        <p:grpSpPr>
          <a:xfrm>
            <a:off x="1952072" y="3945227"/>
            <a:ext cx="294984" cy="116215"/>
            <a:chOff x="769775" y="2822500"/>
            <a:chExt cx="489600" cy="221700"/>
          </a:xfrm>
        </p:grpSpPr>
        <p:sp>
          <p:nvSpPr>
            <p:cNvPr id="1805" name="Google Shape;1805;p92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0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92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74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7" name="Google Shape;1807;p92"/>
          <p:cNvSpPr txBox="1"/>
          <p:nvPr/>
        </p:nvSpPr>
        <p:spPr>
          <a:xfrm>
            <a:off x="1908200" y="1520175"/>
            <a:ext cx="294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8" name="Google Shape;1808;p92"/>
          <p:cNvSpPr txBox="1"/>
          <p:nvPr/>
        </p:nvSpPr>
        <p:spPr>
          <a:xfrm>
            <a:off x="1908200" y="2358375"/>
            <a:ext cx="294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9" name="Google Shape;1809;p92"/>
          <p:cNvSpPr txBox="1"/>
          <p:nvPr/>
        </p:nvSpPr>
        <p:spPr>
          <a:xfrm>
            <a:off x="1908200" y="3196575"/>
            <a:ext cx="294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0" name="Google Shape;1810;p92"/>
          <p:cNvSpPr/>
          <p:nvPr/>
        </p:nvSpPr>
        <p:spPr>
          <a:xfrm>
            <a:off x="1585434" y="1974552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92"/>
          <p:cNvSpPr/>
          <p:nvPr/>
        </p:nvSpPr>
        <p:spPr>
          <a:xfrm>
            <a:off x="1585434" y="1821138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92"/>
          <p:cNvSpPr/>
          <p:nvPr/>
        </p:nvSpPr>
        <p:spPr>
          <a:xfrm>
            <a:off x="1695403" y="1974552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92"/>
          <p:cNvSpPr/>
          <p:nvPr/>
        </p:nvSpPr>
        <p:spPr>
          <a:xfrm>
            <a:off x="1695403" y="1821138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92"/>
          <p:cNvSpPr/>
          <p:nvPr/>
        </p:nvSpPr>
        <p:spPr>
          <a:xfrm>
            <a:off x="1583445" y="2853060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92"/>
          <p:cNvSpPr/>
          <p:nvPr/>
        </p:nvSpPr>
        <p:spPr>
          <a:xfrm>
            <a:off x="1583445" y="2699645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92"/>
          <p:cNvSpPr/>
          <p:nvPr/>
        </p:nvSpPr>
        <p:spPr>
          <a:xfrm>
            <a:off x="1693415" y="2853060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92"/>
          <p:cNvSpPr/>
          <p:nvPr/>
        </p:nvSpPr>
        <p:spPr>
          <a:xfrm>
            <a:off x="1693415" y="2699645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92"/>
          <p:cNvSpPr/>
          <p:nvPr/>
        </p:nvSpPr>
        <p:spPr>
          <a:xfrm>
            <a:off x="1599680" y="3717520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92"/>
          <p:cNvSpPr/>
          <p:nvPr/>
        </p:nvSpPr>
        <p:spPr>
          <a:xfrm>
            <a:off x="1599680" y="3564105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92"/>
          <p:cNvSpPr/>
          <p:nvPr/>
        </p:nvSpPr>
        <p:spPr>
          <a:xfrm>
            <a:off x="1709649" y="3717520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92"/>
          <p:cNvSpPr/>
          <p:nvPr/>
        </p:nvSpPr>
        <p:spPr>
          <a:xfrm>
            <a:off x="1709649" y="3564105"/>
            <a:ext cx="110400" cy="15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92"/>
          <p:cNvSpPr txBox="1"/>
          <p:nvPr/>
        </p:nvSpPr>
        <p:spPr>
          <a:xfrm>
            <a:off x="1232185" y="1717600"/>
            <a:ext cx="418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3" name="Google Shape;1823;p92"/>
          <p:cNvSpPr txBox="1"/>
          <p:nvPr/>
        </p:nvSpPr>
        <p:spPr>
          <a:xfrm>
            <a:off x="1213950" y="2583517"/>
            <a:ext cx="418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K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4" name="Google Shape;1824;p92"/>
          <p:cNvSpPr txBox="1"/>
          <p:nvPr/>
        </p:nvSpPr>
        <p:spPr>
          <a:xfrm>
            <a:off x="1232195" y="3462850"/>
            <a:ext cx="4185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30000" lang="en"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 b="0" baseline="30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5" name="Google Shape;1825;p92"/>
          <p:cNvSpPr/>
          <p:nvPr/>
        </p:nvSpPr>
        <p:spPr>
          <a:xfrm>
            <a:off x="2719627" y="2061100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92"/>
          <p:cNvSpPr/>
          <p:nvPr/>
        </p:nvSpPr>
        <p:spPr>
          <a:xfrm>
            <a:off x="2719632" y="2177187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92"/>
          <p:cNvSpPr/>
          <p:nvPr/>
        </p:nvSpPr>
        <p:spPr>
          <a:xfrm>
            <a:off x="2719626" y="2289432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92"/>
          <p:cNvSpPr/>
          <p:nvPr/>
        </p:nvSpPr>
        <p:spPr>
          <a:xfrm>
            <a:off x="2719638" y="2405779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92"/>
          <p:cNvSpPr/>
          <p:nvPr/>
        </p:nvSpPr>
        <p:spPr>
          <a:xfrm>
            <a:off x="2719627" y="2517774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92"/>
          <p:cNvSpPr/>
          <p:nvPr/>
        </p:nvSpPr>
        <p:spPr>
          <a:xfrm>
            <a:off x="2795827" y="2137300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92"/>
          <p:cNvSpPr/>
          <p:nvPr/>
        </p:nvSpPr>
        <p:spPr>
          <a:xfrm>
            <a:off x="2795832" y="2253387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92"/>
          <p:cNvSpPr/>
          <p:nvPr/>
        </p:nvSpPr>
        <p:spPr>
          <a:xfrm>
            <a:off x="2795826" y="2365632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92"/>
          <p:cNvSpPr/>
          <p:nvPr/>
        </p:nvSpPr>
        <p:spPr>
          <a:xfrm>
            <a:off x="2795838" y="2481979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92"/>
          <p:cNvSpPr/>
          <p:nvPr/>
        </p:nvSpPr>
        <p:spPr>
          <a:xfrm>
            <a:off x="2795827" y="2593974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92"/>
          <p:cNvSpPr/>
          <p:nvPr/>
        </p:nvSpPr>
        <p:spPr>
          <a:xfrm>
            <a:off x="2872027" y="2213500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92"/>
          <p:cNvSpPr/>
          <p:nvPr/>
        </p:nvSpPr>
        <p:spPr>
          <a:xfrm>
            <a:off x="2872032" y="2329587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92"/>
          <p:cNvSpPr/>
          <p:nvPr/>
        </p:nvSpPr>
        <p:spPr>
          <a:xfrm>
            <a:off x="2872026" y="2441832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92"/>
          <p:cNvSpPr/>
          <p:nvPr/>
        </p:nvSpPr>
        <p:spPr>
          <a:xfrm>
            <a:off x="2872038" y="2558179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92"/>
          <p:cNvSpPr/>
          <p:nvPr/>
        </p:nvSpPr>
        <p:spPr>
          <a:xfrm>
            <a:off x="2872027" y="2670174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92"/>
          <p:cNvSpPr/>
          <p:nvPr/>
        </p:nvSpPr>
        <p:spPr>
          <a:xfrm>
            <a:off x="2948227" y="2289700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92"/>
          <p:cNvSpPr/>
          <p:nvPr/>
        </p:nvSpPr>
        <p:spPr>
          <a:xfrm>
            <a:off x="2948232" y="2405787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92"/>
          <p:cNvSpPr/>
          <p:nvPr/>
        </p:nvSpPr>
        <p:spPr>
          <a:xfrm>
            <a:off x="2948226" y="2518032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92"/>
          <p:cNvSpPr/>
          <p:nvPr/>
        </p:nvSpPr>
        <p:spPr>
          <a:xfrm>
            <a:off x="2948238" y="2634379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92"/>
          <p:cNvSpPr/>
          <p:nvPr/>
        </p:nvSpPr>
        <p:spPr>
          <a:xfrm>
            <a:off x="2948227" y="2746374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92"/>
          <p:cNvSpPr/>
          <p:nvPr/>
        </p:nvSpPr>
        <p:spPr>
          <a:xfrm>
            <a:off x="3024427" y="2365900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92"/>
          <p:cNvSpPr/>
          <p:nvPr/>
        </p:nvSpPr>
        <p:spPr>
          <a:xfrm>
            <a:off x="3024432" y="2481987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92"/>
          <p:cNvSpPr/>
          <p:nvPr/>
        </p:nvSpPr>
        <p:spPr>
          <a:xfrm>
            <a:off x="3024426" y="2594232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92"/>
          <p:cNvSpPr/>
          <p:nvPr/>
        </p:nvSpPr>
        <p:spPr>
          <a:xfrm>
            <a:off x="3024438" y="2710579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92"/>
          <p:cNvSpPr/>
          <p:nvPr/>
        </p:nvSpPr>
        <p:spPr>
          <a:xfrm>
            <a:off x="3024427" y="2822574"/>
            <a:ext cx="110400" cy="116100"/>
          </a:xfrm>
          <a:prstGeom prst="rect">
            <a:avLst/>
          </a:prstGeom>
          <a:solidFill>
            <a:srgbClr val="81FF8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92"/>
          <p:cNvSpPr/>
          <p:nvPr/>
        </p:nvSpPr>
        <p:spPr>
          <a:xfrm>
            <a:off x="3737738" y="2148250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92"/>
          <p:cNvSpPr/>
          <p:nvPr/>
        </p:nvSpPr>
        <p:spPr>
          <a:xfrm>
            <a:off x="4008048" y="2148250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92"/>
          <p:cNvSpPr/>
          <p:nvPr/>
        </p:nvSpPr>
        <p:spPr>
          <a:xfrm>
            <a:off x="3737738" y="2423279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92"/>
          <p:cNvSpPr/>
          <p:nvPr/>
        </p:nvSpPr>
        <p:spPr>
          <a:xfrm>
            <a:off x="4008048" y="2423279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92"/>
          <p:cNvSpPr/>
          <p:nvPr/>
        </p:nvSpPr>
        <p:spPr>
          <a:xfrm>
            <a:off x="3737738" y="2698308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92"/>
          <p:cNvSpPr/>
          <p:nvPr/>
        </p:nvSpPr>
        <p:spPr>
          <a:xfrm>
            <a:off x="4008048" y="2698308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92"/>
          <p:cNvSpPr/>
          <p:nvPr/>
        </p:nvSpPr>
        <p:spPr>
          <a:xfrm>
            <a:off x="3737738" y="2973336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92"/>
          <p:cNvSpPr/>
          <p:nvPr/>
        </p:nvSpPr>
        <p:spPr>
          <a:xfrm>
            <a:off x="4008048" y="2973336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92"/>
          <p:cNvSpPr/>
          <p:nvPr/>
        </p:nvSpPr>
        <p:spPr>
          <a:xfrm>
            <a:off x="3737738" y="3248365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92"/>
          <p:cNvSpPr/>
          <p:nvPr/>
        </p:nvSpPr>
        <p:spPr>
          <a:xfrm>
            <a:off x="4008048" y="3248365"/>
            <a:ext cx="291300" cy="276600"/>
          </a:xfrm>
          <a:prstGeom prst="rect">
            <a:avLst/>
          </a:prstGeom>
          <a:solidFill>
            <a:srgbClr val="BC8DE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92"/>
          <p:cNvSpPr txBox="1"/>
          <p:nvPr/>
        </p:nvSpPr>
        <p:spPr>
          <a:xfrm>
            <a:off x="2898800" y="1901175"/>
            <a:ext cx="8082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alphas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61" name="Google Shape;1861;p92"/>
          <p:cNvCxnSpPr/>
          <p:nvPr/>
        </p:nvCxnSpPr>
        <p:spPr>
          <a:xfrm flipH="1" rot="10800000">
            <a:off x="871550" y="2100150"/>
            <a:ext cx="600000" cy="624000"/>
          </a:xfrm>
          <a:prstGeom prst="straightConnector1">
            <a:avLst/>
          </a:prstGeom>
          <a:noFill/>
          <a:ln cap="flat" cmpd="sng" w="28575">
            <a:solidFill>
              <a:srgbClr val="FF8D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2" name="Google Shape;1862;p92"/>
          <p:cNvCxnSpPr/>
          <p:nvPr/>
        </p:nvCxnSpPr>
        <p:spPr>
          <a:xfrm flipH="1" rot="10800000">
            <a:off x="885825" y="2952725"/>
            <a:ext cx="561900" cy="119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3" name="Google Shape;1863;p92"/>
          <p:cNvCxnSpPr/>
          <p:nvPr/>
        </p:nvCxnSpPr>
        <p:spPr>
          <a:xfrm>
            <a:off x="881045" y="3424150"/>
            <a:ext cx="471600" cy="395400"/>
          </a:xfrm>
          <a:prstGeom prst="straightConnector1">
            <a:avLst/>
          </a:prstGeom>
          <a:noFill/>
          <a:ln cap="flat" cmpd="sng" w="28575">
            <a:solidFill>
              <a:srgbClr val="74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4" name="Google Shape;1864;p92"/>
          <p:cNvSpPr/>
          <p:nvPr/>
        </p:nvSpPr>
        <p:spPr>
          <a:xfrm>
            <a:off x="2286000" y="2109800"/>
            <a:ext cx="176396" cy="838200"/>
          </a:xfrm>
          <a:custGeom>
            <a:rect b="b" l="l" r="r" t="t"/>
            <a:pathLst>
              <a:path extrusionOk="0" h="33528" w="10287">
                <a:moveTo>
                  <a:pt x="0" y="0"/>
                </a:moveTo>
                <a:cubicBezTo>
                  <a:pt x="1715" y="2286"/>
                  <a:pt x="10287" y="8128"/>
                  <a:pt x="10287" y="13716"/>
                </a:cubicBezTo>
                <a:cubicBezTo>
                  <a:pt x="10287" y="19304"/>
                  <a:pt x="1715" y="30226"/>
                  <a:pt x="0" y="33528"/>
                </a:cubicBezTo>
              </a:path>
            </a:pathLst>
          </a:custGeom>
          <a:noFill/>
          <a:ln cap="flat" cmpd="sng" w="28575">
            <a:solidFill>
              <a:srgbClr val="81FF8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65" name="Google Shape;1865;p92"/>
          <p:cNvCxnSpPr>
            <a:endCxn id="1828" idx="1"/>
          </p:cNvCxnSpPr>
          <p:nvPr/>
        </p:nvCxnSpPr>
        <p:spPr>
          <a:xfrm>
            <a:off x="2467038" y="2447929"/>
            <a:ext cx="252600" cy="15900"/>
          </a:xfrm>
          <a:prstGeom prst="straightConnector1">
            <a:avLst/>
          </a:prstGeom>
          <a:noFill/>
          <a:ln cap="flat" cmpd="sng" w="28575">
            <a:solidFill>
              <a:srgbClr val="81FF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6" name="Google Shape;1866;p92"/>
          <p:cNvSpPr/>
          <p:nvPr/>
        </p:nvSpPr>
        <p:spPr>
          <a:xfrm>
            <a:off x="2276475" y="2843225"/>
            <a:ext cx="892350" cy="933450"/>
          </a:xfrm>
          <a:custGeom>
            <a:rect b="b" l="l" r="r" t="t"/>
            <a:pathLst>
              <a:path extrusionOk="0" h="37338" w="35694">
                <a:moveTo>
                  <a:pt x="25337" y="0"/>
                </a:moveTo>
                <a:cubicBezTo>
                  <a:pt x="26915" y="3472"/>
                  <a:pt x="39028" y="14608"/>
                  <a:pt x="34805" y="20831"/>
                </a:cubicBezTo>
                <a:cubicBezTo>
                  <a:pt x="30582" y="27054"/>
                  <a:pt x="5801" y="34587"/>
                  <a:pt x="0" y="37338"/>
                </a:cubicBezTo>
              </a:path>
            </a:pathLst>
          </a:cu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867" name="Google Shape;1867;p92"/>
          <p:cNvCxnSpPr/>
          <p:nvPr/>
        </p:nvCxnSpPr>
        <p:spPr>
          <a:xfrm flipH="1" rot="10800000">
            <a:off x="3180275" y="3097450"/>
            <a:ext cx="425700" cy="165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8" name="Google Shape;1868;p92"/>
          <p:cNvSpPr/>
          <p:nvPr/>
        </p:nvSpPr>
        <p:spPr>
          <a:xfrm rot="-2013170">
            <a:off x="2208372" y="1574982"/>
            <a:ext cx="903193" cy="439157"/>
          </a:xfrm>
          <a:prstGeom prst="ellipse">
            <a:avLst/>
          </a:prstGeom>
          <a:solidFill>
            <a:srgbClr val="81FF8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dot, softmax</a:t>
            </a:r>
            <a:endParaRPr/>
          </a:p>
        </p:txBody>
      </p:sp>
      <p:sp>
        <p:nvSpPr>
          <p:cNvPr id="1869" name="Google Shape;1869;p92"/>
          <p:cNvSpPr/>
          <p:nvPr/>
        </p:nvSpPr>
        <p:spPr>
          <a:xfrm rot="1967341">
            <a:off x="2851609" y="3528324"/>
            <a:ext cx="671964" cy="442953"/>
          </a:xfrm>
          <a:prstGeom prst="ellipse">
            <a:avLst/>
          </a:prstGeom>
          <a:solidFill>
            <a:srgbClr val="BC8DE5"/>
          </a:solidFill>
          <a:ln>
            <a:noFill/>
          </a:ln>
        </p:spPr>
        <p:txBody>
          <a:bodyPr anchorCtr="0" anchor="ctr" bIns="91425" lIns="457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mult, sum</a:t>
            </a:r>
            <a:endParaRPr/>
          </a:p>
        </p:txBody>
      </p:sp>
      <p:sp>
        <p:nvSpPr>
          <p:cNvPr id="1870" name="Google Shape;1870;p92"/>
          <p:cNvSpPr/>
          <p:nvPr/>
        </p:nvSpPr>
        <p:spPr>
          <a:xfrm>
            <a:off x="4597950" y="3236575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92"/>
          <p:cNvSpPr/>
          <p:nvPr/>
        </p:nvSpPr>
        <p:spPr>
          <a:xfrm>
            <a:off x="4868260" y="3236575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92"/>
          <p:cNvSpPr/>
          <p:nvPr/>
        </p:nvSpPr>
        <p:spPr>
          <a:xfrm>
            <a:off x="4597950" y="3511604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2"/>
          <p:cNvSpPr/>
          <p:nvPr/>
        </p:nvSpPr>
        <p:spPr>
          <a:xfrm>
            <a:off x="4868260" y="3511604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92"/>
          <p:cNvSpPr/>
          <p:nvPr/>
        </p:nvSpPr>
        <p:spPr>
          <a:xfrm>
            <a:off x="4597950" y="3786633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92"/>
          <p:cNvSpPr/>
          <p:nvPr/>
        </p:nvSpPr>
        <p:spPr>
          <a:xfrm>
            <a:off x="4868260" y="3786633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92"/>
          <p:cNvSpPr/>
          <p:nvPr/>
        </p:nvSpPr>
        <p:spPr>
          <a:xfrm>
            <a:off x="4597950" y="4061661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92"/>
          <p:cNvSpPr/>
          <p:nvPr/>
        </p:nvSpPr>
        <p:spPr>
          <a:xfrm>
            <a:off x="4868260" y="4061661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92"/>
          <p:cNvSpPr/>
          <p:nvPr/>
        </p:nvSpPr>
        <p:spPr>
          <a:xfrm>
            <a:off x="4597950" y="4336690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92"/>
          <p:cNvSpPr/>
          <p:nvPr/>
        </p:nvSpPr>
        <p:spPr>
          <a:xfrm>
            <a:off x="4868260" y="4336690"/>
            <a:ext cx="291300" cy="2766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92"/>
          <p:cNvSpPr/>
          <p:nvPr/>
        </p:nvSpPr>
        <p:spPr>
          <a:xfrm>
            <a:off x="493050" y="3832400"/>
            <a:ext cx="4028675" cy="1036025"/>
          </a:xfrm>
          <a:custGeom>
            <a:rect b="b" l="l" r="r" t="t"/>
            <a:pathLst>
              <a:path extrusionOk="0" h="41441" w="161147">
                <a:moveTo>
                  <a:pt x="0" y="0"/>
                </a:moveTo>
                <a:cubicBezTo>
                  <a:pt x="6751" y="5950"/>
                  <a:pt x="20605" y="29375"/>
                  <a:pt x="40503" y="35700"/>
                </a:cubicBezTo>
                <a:cubicBezTo>
                  <a:pt x="60401" y="42025"/>
                  <a:pt x="99279" y="43629"/>
                  <a:pt x="119386" y="37948"/>
                </a:cubicBezTo>
                <a:cubicBezTo>
                  <a:pt x="139493" y="32268"/>
                  <a:pt x="154187" y="7672"/>
                  <a:pt x="161147" y="1617"/>
                </a:cubicBezTo>
              </a:path>
            </a:pathLst>
          </a:cu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81" name="Google Shape;1881;p92"/>
          <p:cNvSpPr/>
          <p:nvPr/>
        </p:nvSpPr>
        <p:spPr>
          <a:xfrm>
            <a:off x="3810020" y="3552275"/>
            <a:ext cx="700900" cy="658325"/>
          </a:xfrm>
          <a:custGeom>
            <a:rect b="b" l="l" r="r" t="t"/>
            <a:pathLst>
              <a:path extrusionOk="0" h="26333" w="28036">
                <a:moveTo>
                  <a:pt x="8964" y="0"/>
                </a:moveTo>
                <a:cubicBezTo>
                  <a:pt x="7536" y="3226"/>
                  <a:pt x="1184" y="15003"/>
                  <a:pt x="393" y="19356"/>
                </a:cubicBezTo>
                <a:cubicBezTo>
                  <a:pt x="-398" y="23710"/>
                  <a:pt x="-387" y="27249"/>
                  <a:pt x="4220" y="26121"/>
                </a:cubicBezTo>
                <a:cubicBezTo>
                  <a:pt x="8827" y="24994"/>
                  <a:pt x="24067" y="14846"/>
                  <a:pt x="28036" y="12591"/>
                </a:cubicBezTo>
              </a:path>
            </a:pathLst>
          </a:cu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882" name="Google Shape;1882;p92"/>
          <p:cNvSpPr/>
          <p:nvPr/>
        </p:nvSpPr>
        <p:spPr>
          <a:xfrm>
            <a:off x="5317950" y="2821925"/>
            <a:ext cx="1591500" cy="1839600"/>
          </a:xfrm>
          <a:prstGeom prst="roundRect">
            <a:avLst>
              <a:gd fmla="val 16667" name="adj"/>
            </a:avLst>
          </a:prstGeom>
          <a:solidFill>
            <a:srgbClr val="FFD966">
              <a:alpha val="1765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3" name="Google Shape;1883;p92"/>
          <p:cNvGrpSpPr/>
          <p:nvPr/>
        </p:nvGrpSpPr>
        <p:grpSpPr>
          <a:xfrm>
            <a:off x="6276622" y="3784984"/>
            <a:ext cx="489600" cy="221700"/>
            <a:chOff x="4761450" y="2839800"/>
            <a:chExt cx="489600" cy="221700"/>
          </a:xfrm>
        </p:grpSpPr>
        <p:sp>
          <p:nvSpPr>
            <p:cNvPr id="1884" name="Google Shape;1884;p92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2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6" name="Google Shape;1886;p92"/>
          <p:cNvSpPr/>
          <p:nvPr/>
        </p:nvSpPr>
        <p:spPr>
          <a:xfrm>
            <a:off x="5826787" y="35116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92"/>
          <p:cNvSpPr/>
          <p:nvPr/>
        </p:nvSpPr>
        <p:spPr>
          <a:xfrm>
            <a:off x="5581987" y="32899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92"/>
          <p:cNvSpPr/>
          <p:nvPr/>
        </p:nvSpPr>
        <p:spPr>
          <a:xfrm>
            <a:off x="5826787" y="32899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92"/>
          <p:cNvSpPr/>
          <p:nvPr/>
        </p:nvSpPr>
        <p:spPr>
          <a:xfrm>
            <a:off x="5581987" y="351167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92"/>
          <p:cNvSpPr/>
          <p:nvPr/>
        </p:nvSpPr>
        <p:spPr>
          <a:xfrm>
            <a:off x="5581987" y="40318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92"/>
          <p:cNvSpPr txBox="1"/>
          <p:nvPr/>
        </p:nvSpPr>
        <p:spPr>
          <a:xfrm>
            <a:off x="5658187" y="292137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2" name="Google Shape;1892;p92"/>
          <p:cNvSpPr txBox="1"/>
          <p:nvPr/>
        </p:nvSpPr>
        <p:spPr>
          <a:xfrm>
            <a:off x="6411836" y="3963775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3" name="Google Shape;1893;p92"/>
          <p:cNvSpPr/>
          <p:nvPr/>
        </p:nvSpPr>
        <p:spPr>
          <a:xfrm>
            <a:off x="5826763" y="40318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92"/>
          <p:cNvSpPr txBox="1"/>
          <p:nvPr/>
        </p:nvSpPr>
        <p:spPr>
          <a:xfrm>
            <a:off x="5460534" y="4384215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5" name="Google Shape;1895;p92"/>
          <p:cNvSpPr txBox="1"/>
          <p:nvPr/>
        </p:nvSpPr>
        <p:spPr>
          <a:xfrm>
            <a:off x="5109517" y="330050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6" name="Google Shape;1896;p92"/>
          <p:cNvSpPr txBox="1"/>
          <p:nvPr/>
        </p:nvSpPr>
        <p:spPr>
          <a:xfrm>
            <a:off x="5452527" y="3803994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7" name="Google Shape;1897;p92"/>
          <p:cNvSpPr txBox="1"/>
          <p:nvPr/>
        </p:nvSpPr>
        <p:spPr>
          <a:xfrm>
            <a:off x="5829888" y="3804000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6058837" y="2978316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9" name="Google Shape;1899;p92"/>
          <p:cNvSpPr/>
          <p:nvPr/>
        </p:nvSpPr>
        <p:spPr>
          <a:xfrm>
            <a:off x="6351675" y="3302637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92"/>
          <p:cNvSpPr txBox="1"/>
          <p:nvPr/>
        </p:nvSpPr>
        <p:spPr>
          <a:xfrm>
            <a:off x="5260997" y="2434575"/>
            <a:ext cx="1671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Dense layer (D)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1" name="Google Shape;1901;p92"/>
          <p:cNvSpPr/>
          <p:nvPr/>
        </p:nvSpPr>
        <p:spPr>
          <a:xfrm>
            <a:off x="7036350" y="2398375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92"/>
          <p:cNvSpPr/>
          <p:nvPr/>
        </p:nvSpPr>
        <p:spPr>
          <a:xfrm>
            <a:off x="7306660" y="2398375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92"/>
          <p:cNvSpPr/>
          <p:nvPr/>
        </p:nvSpPr>
        <p:spPr>
          <a:xfrm>
            <a:off x="7036350" y="2673404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92"/>
          <p:cNvSpPr/>
          <p:nvPr/>
        </p:nvSpPr>
        <p:spPr>
          <a:xfrm>
            <a:off x="7306660" y="2673404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92"/>
          <p:cNvSpPr/>
          <p:nvPr/>
        </p:nvSpPr>
        <p:spPr>
          <a:xfrm>
            <a:off x="7036350" y="2948433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92"/>
          <p:cNvSpPr/>
          <p:nvPr/>
        </p:nvSpPr>
        <p:spPr>
          <a:xfrm>
            <a:off x="7306660" y="2948433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92"/>
          <p:cNvSpPr/>
          <p:nvPr/>
        </p:nvSpPr>
        <p:spPr>
          <a:xfrm>
            <a:off x="7036350" y="3223461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92"/>
          <p:cNvSpPr/>
          <p:nvPr/>
        </p:nvSpPr>
        <p:spPr>
          <a:xfrm>
            <a:off x="7306660" y="3223461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92"/>
          <p:cNvSpPr/>
          <p:nvPr/>
        </p:nvSpPr>
        <p:spPr>
          <a:xfrm>
            <a:off x="7036350" y="3498490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2"/>
          <p:cNvSpPr/>
          <p:nvPr/>
        </p:nvSpPr>
        <p:spPr>
          <a:xfrm>
            <a:off x="7306660" y="3498490"/>
            <a:ext cx="291300" cy="276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92"/>
          <p:cNvSpPr/>
          <p:nvPr/>
        </p:nvSpPr>
        <p:spPr>
          <a:xfrm>
            <a:off x="7950750" y="3160375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92"/>
          <p:cNvSpPr/>
          <p:nvPr/>
        </p:nvSpPr>
        <p:spPr>
          <a:xfrm>
            <a:off x="8221060" y="3160375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92"/>
          <p:cNvSpPr/>
          <p:nvPr/>
        </p:nvSpPr>
        <p:spPr>
          <a:xfrm>
            <a:off x="7950750" y="3435404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92"/>
          <p:cNvSpPr/>
          <p:nvPr/>
        </p:nvSpPr>
        <p:spPr>
          <a:xfrm>
            <a:off x="8221060" y="3435404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92"/>
          <p:cNvSpPr/>
          <p:nvPr/>
        </p:nvSpPr>
        <p:spPr>
          <a:xfrm>
            <a:off x="7950750" y="3710433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92"/>
          <p:cNvSpPr/>
          <p:nvPr/>
        </p:nvSpPr>
        <p:spPr>
          <a:xfrm>
            <a:off x="8221060" y="3710433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2"/>
          <p:cNvSpPr/>
          <p:nvPr/>
        </p:nvSpPr>
        <p:spPr>
          <a:xfrm>
            <a:off x="7950750" y="3985461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92"/>
          <p:cNvSpPr/>
          <p:nvPr/>
        </p:nvSpPr>
        <p:spPr>
          <a:xfrm>
            <a:off x="8221060" y="3985461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92"/>
          <p:cNvSpPr/>
          <p:nvPr/>
        </p:nvSpPr>
        <p:spPr>
          <a:xfrm>
            <a:off x="7950750" y="4260490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92"/>
          <p:cNvSpPr/>
          <p:nvPr/>
        </p:nvSpPr>
        <p:spPr>
          <a:xfrm>
            <a:off x="8221060" y="4260490"/>
            <a:ext cx="291300" cy="276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92"/>
          <p:cNvSpPr/>
          <p:nvPr/>
        </p:nvSpPr>
        <p:spPr>
          <a:xfrm>
            <a:off x="4930600" y="3888450"/>
            <a:ext cx="2969550" cy="1086975"/>
          </a:xfrm>
          <a:custGeom>
            <a:rect b="b" l="l" r="r" t="t"/>
            <a:pathLst>
              <a:path extrusionOk="0" h="43479" w="118782">
                <a:moveTo>
                  <a:pt x="0" y="30480"/>
                </a:moveTo>
                <a:cubicBezTo>
                  <a:pt x="4184" y="32348"/>
                  <a:pt x="12700" y="40267"/>
                  <a:pt x="25101" y="41686"/>
                </a:cubicBezTo>
                <a:cubicBezTo>
                  <a:pt x="37502" y="43105"/>
                  <a:pt x="58794" y="45944"/>
                  <a:pt x="74407" y="38996"/>
                </a:cubicBezTo>
                <a:cubicBezTo>
                  <a:pt x="90021" y="32048"/>
                  <a:pt x="111386" y="6499"/>
                  <a:pt x="118782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22" name="Google Shape;1922;p92"/>
          <p:cNvSpPr/>
          <p:nvPr/>
        </p:nvSpPr>
        <p:spPr>
          <a:xfrm>
            <a:off x="7259343" y="3832400"/>
            <a:ext cx="629600" cy="527100"/>
          </a:xfrm>
          <a:custGeom>
            <a:rect b="b" l="l" r="r" t="t"/>
            <a:pathLst>
              <a:path extrusionOk="0" h="21084" w="25184">
                <a:moveTo>
                  <a:pt x="2772" y="0"/>
                </a:moveTo>
                <a:cubicBezTo>
                  <a:pt x="2324" y="2824"/>
                  <a:pt x="-516" y="13597"/>
                  <a:pt x="82" y="16944"/>
                </a:cubicBezTo>
                <a:cubicBezTo>
                  <a:pt x="680" y="20291"/>
                  <a:pt x="2174" y="22457"/>
                  <a:pt x="6358" y="20081"/>
                </a:cubicBezTo>
                <a:cubicBezTo>
                  <a:pt x="10542" y="17705"/>
                  <a:pt x="22046" y="5589"/>
                  <a:pt x="25184" y="269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23" name="Google Shape;1923;p92"/>
          <p:cNvSpPr/>
          <p:nvPr/>
        </p:nvSpPr>
        <p:spPr>
          <a:xfrm>
            <a:off x="8572500" y="2420475"/>
            <a:ext cx="437025" cy="1445550"/>
          </a:xfrm>
          <a:custGeom>
            <a:rect b="b" l="l" r="r" t="t"/>
            <a:pathLst>
              <a:path extrusionOk="0" h="57822" w="17481">
                <a:moveTo>
                  <a:pt x="0" y="57822"/>
                </a:moveTo>
                <a:cubicBezTo>
                  <a:pt x="2540" y="54610"/>
                  <a:pt x="15016" y="45720"/>
                  <a:pt x="15240" y="38548"/>
                </a:cubicBezTo>
                <a:cubicBezTo>
                  <a:pt x="15464" y="31376"/>
                  <a:pt x="972" y="21217"/>
                  <a:pt x="1345" y="14792"/>
                </a:cubicBezTo>
                <a:cubicBezTo>
                  <a:pt x="1719" y="8367"/>
                  <a:pt x="14792" y="2465"/>
                  <a:pt x="17481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24" name="Google Shape;1924;p92"/>
          <p:cNvSpPr txBox="1"/>
          <p:nvPr/>
        </p:nvSpPr>
        <p:spPr>
          <a:xfrm>
            <a:off x="7920750" y="1664825"/>
            <a:ext cx="12099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Repeat … (Next transformer block)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5" name="Google Shape;1925;p92"/>
          <p:cNvSpPr txBox="1"/>
          <p:nvPr/>
        </p:nvSpPr>
        <p:spPr>
          <a:xfrm>
            <a:off x="3508396" y="4644375"/>
            <a:ext cx="1591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Add, Norm (N)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6" name="Google Shape;1926;p92"/>
          <p:cNvSpPr txBox="1"/>
          <p:nvPr/>
        </p:nvSpPr>
        <p:spPr>
          <a:xfrm>
            <a:off x="7089796" y="4644375"/>
            <a:ext cx="1591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Add, Norm (N)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7" name="Google Shape;1927;p92"/>
          <p:cNvSpPr/>
          <p:nvPr/>
        </p:nvSpPr>
        <p:spPr>
          <a:xfrm>
            <a:off x="3973969" y="932165"/>
            <a:ext cx="4563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28" name="Google Shape;1928;p92"/>
          <p:cNvSpPr/>
          <p:nvPr/>
        </p:nvSpPr>
        <p:spPr>
          <a:xfrm>
            <a:off x="3659850" y="829951"/>
            <a:ext cx="4566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29" name="Google Shape;1929;p92"/>
          <p:cNvSpPr/>
          <p:nvPr/>
        </p:nvSpPr>
        <p:spPr>
          <a:xfrm>
            <a:off x="3969520" y="583590"/>
            <a:ext cx="4563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0" name="Google Shape;1930;p92"/>
          <p:cNvSpPr/>
          <p:nvPr/>
        </p:nvSpPr>
        <p:spPr>
          <a:xfrm>
            <a:off x="3969519" y="1274501"/>
            <a:ext cx="4563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1" name="Google Shape;1931;p92"/>
          <p:cNvSpPr/>
          <p:nvPr/>
        </p:nvSpPr>
        <p:spPr>
          <a:xfrm>
            <a:off x="3659850" y="485045"/>
            <a:ext cx="4566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2" name="Google Shape;1932;p92"/>
          <p:cNvSpPr/>
          <p:nvPr/>
        </p:nvSpPr>
        <p:spPr>
          <a:xfrm>
            <a:off x="3659850" y="1174857"/>
            <a:ext cx="456600" cy="2580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3" name="Google Shape;1933;p92"/>
          <p:cNvSpPr/>
          <p:nvPr/>
        </p:nvSpPr>
        <p:spPr>
          <a:xfrm>
            <a:off x="5255237" y="932165"/>
            <a:ext cx="4563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4" name="Google Shape;1934;p92"/>
          <p:cNvSpPr/>
          <p:nvPr/>
        </p:nvSpPr>
        <p:spPr>
          <a:xfrm>
            <a:off x="4941118" y="829951"/>
            <a:ext cx="4566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5" name="Google Shape;1935;p92"/>
          <p:cNvSpPr/>
          <p:nvPr/>
        </p:nvSpPr>
        <p:spPr>
          <a:xfrm>
            <a:off x="5250788" y="583590"/>
            <a:ext cx="4563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6" name="Google Shape;1936;p92"/>
          <p:cNvSpPr/>
          <p:nvPr/>
        </p:nvSpPr>
        <p:spPr>
          <a:xfrm>
            <a:off x="5250787" y="1274501"/>
            <a:ext cx="4563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7" name="Google Shape;1937;p92"/>
          <p:cNvSpPr/>
          <p:nvPr/>
        </p:nvSpPr>
        <p:spPr>
          <a:xfrm>
            <a:off x="4941118" y="485045"/>
            <a:ext cx="4566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8" name="Google Shape;1938;p92"/>
          <p:cNvSpPr/>
          <p:nvPr/>
        </p:nvSpPr>
        <p:spPr>
          <a:xfrm>
            <a:off x="4941118" y="1174857"/>
            <a:ext cx="456600" cy="258000"/>
          </a:xfrm>
          <a:prstGeom prst="flowChartConnector">
            <a:avLst/>
          </a:prstGeom>
          <a:solidFill>
            <a:srgbClr val="BC8D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A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39" name="Google Shape;1939;p92"/>
          <p:cNvSpPr/>
          <p:nvPr/>
        </p:nvSpPr>
        <p:spPr>
          <a:xfrm>
            <a:off x="6245982" y="932165"/>
            <a:ext cx="4563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0" name="Google Shape;1940;p92"/>
          <p:cNvSpPr/>
          <p:nvPr/>
        </p:nvSpPr>
        <p:spPr>
          <a:xfrm>
            <a:off x="5931863" y="829951"/>
            <a:ext cx="4566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1" name="Google Shape;1941;p92"/>
          <p:cNvSpPr/>
          <p:nvPr/>
        </p:nvSpPr>
        <p:spPr>
          <a:xfrm>
            <a:off x="6241534" y="583590"/>
            <a:ext cx="4563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2" name="Google Shape;1942;p92"/>
          <p:cNvSpPr/>
          <p:nvPr/>
        </p:nvSpPr>
        <p:spPr>
          <a:xfrm>
            <a:off x="6241533" y="1274501"/>
            <a:ext cx="4563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3" name="Google Shape;1943;p92"/>
          <p:cNvSpPr/>
          <p:nvPr/>
        </p:nvSpPr>
        <p:spPr>
          <a:xfrm>
            <a:off x="5931863" y="485045"/>
            <a:ext cx="4566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4" name="Google Shape;1944;p92"/>
          <p:cNvSpPr/>
          <p:nvPr/>
        </p:nvSpPr>
        <p:spPr>
          <a:xfrm>
            <a:off x="5931863" y="1174857"/>
            <a:ext cx="456600" cy="258000"/>
          </a:xfrm>
          <a:prstGeom prst="flowChartConnector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5" name="Google Shape;1945;p92"/>
          <p:cNvSpPr/>
          <p:nvPr/>
        </p:nvSpPr>
        <p:spPr>
          <a:xfrm>
            <a:off x="7236728" y="932165"/>
            <a:ext cx="4563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6" name="Google Shape;1946;p92"/>
          <p:cNvSpPr/>
          <p:nvPr/>
        </p:nvSpPr>
        <p:spPr>
          <a:xfrm>
            <a:off x="6922609" y="829951"/>
            <a:ext cx="4566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7" name="Google Shape;1947;p92"/>
          <p:cNvSpPr/>
          <p:nvPr/>
        </p:nvSpPr>
        <p:spPr>
          <a:xfrm>
            <a:off x="7232280" y="583590"/>
            <a:ext cx="4563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8" name="Google Shape;1948;p92"/>
          <p:cNvSpPr/>
          <p:nvPr/>
        </p:nvSpPr>
        <p:spPr>
          <a:xfrm>
            <a:off x="7232279" y="1274501"/>
            <a:ext cx="4563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49" name="Google Shape;1949;p92"/>
          <p:cNvSpPr/>
          <p:nvPr/>
        </p:nvSpPr>
        <p:spPr>
          <a:xfrm>
            <a:off x="6922609" y="485045"/>
            <a:ext cx="4566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0" name="Google Shape;1950;p92"/>
          <p:cNvSpPr/>
          <p:nvPr/>
        </p:nvSpPr>
        <p:spPr>
          <a:xfrm>
            <a:off x="6922609" y="1174857"/>
            <a:ext cx="456600" cy="2580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D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1" name="Google Shape;1951;p92"/>
          <p:cNvSpPr/>
          <p:nvPr/>
        </p:nvSpPr>
        <p:spPr>
          <a:xfrm>
            <a:off x="8227474" y="932165"/>
            <a:ext cx="4563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>
                <a:solidFill>
                  <a:schemeClr val="dk1"/>
                </a:solidFill>
              </a:rPr>
              <a:t>22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2" name="Google Shape;1952;p92"/>
          <p:cNvSpPr/>
          <p:nvPr/>
        </p:nvSpPr>
        <p:spPr>
          <a:xfrm>
            <a:off x="7913355" y="829951"/>
            <a:ext cx="4566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/>
              <a:t>2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3" name="Google Shape;1953;p92"/>
          <p:cNvSpPr/>
          <p:nvPr/>
        </p:nvSpPr>
        <p:spPr>
          <a:xfrm>
            <a:off x="8223025" y="583590"/>
            <a:ext cx="4563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" sz="1200"/>
              <a:t>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4" name="Google Shape;1954;p92"/>
          <p:cNvSpPr/>
          <p:nvPr/>
        </p:nvSpPr>
        <p:spPr>
          <a:xfrm>
            <a:off x="8223025" y="1274501"/>
            <a:ext cx="4563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>
                <a:solidFill>
                  <a:schemeClr val="dk1"/>
                </a:solidFill>
              </a:rPr>
              <a:t>32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5" name="Google Shape;1955;p92"/>
          <p:cNvSpPr/>
          <p:nvPr/>
        </p:nvSpPr>
        <p:spPr>
          <a:xfrm>
            <a:off x="7913355" y="485045"/>
            <a:ext cx="4566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56" name="Google Shape;1956;p92"/>
          <p:cNvSpPr/>
          <p:nvPr/>
        </p:nvSpPr>
        <p:spPr>
          <a:xfrm>
            <a:off x="7913355" y="1174857"/>
            <a:ext cx="456600" cy="258000"/>
          </a:xfrm>
          <a:prstGeom prst="flowChartConnector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/>
              <a:t>N</a:t>
            </a:r>
            <a:r>
              <a:rPr b="1" baseline="-25000" lang="en" sz="1200"/>
              <a:t>3</a:t>
            </a:r>
            <a:r>
              <a:rPr b="1" baseline="-25000" i="0" lang="en" sz="1200" u="none" cap="none" strike="noStrike">
                <a:solidFill>
                  <a:srgbClr val="000000"/>
                </a:solidFill>
              </a:rPr>
              <a:t>1</a:t>
            </a:r>
            <a:endParaRPr b="1" baseline="-25000" i="0" sz="12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1957" name="Google Shape;1957;p92"/>
          <p:cNvCxnSpPr>
            <a:stCxn id="1929" idx="6"/>
            <a:endCxn id="1927" idx="6"/>
          </p:cNvCxnSpPr>
          <p:nvPr/>
        </p:nvCxnSpPr>
        <p:spPr>
          <a:xfrm>
            <a:off x="4425820" y="712590"/>
            <a:ext cx="4500" cy="348600"/>
          </a:xfrm>
          <a:prstGeom prst="curvedConnector3">
            <a:avLst>
              <a:gd fmla="val 539053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92"/>
          <p:cNvCxnSpPr>
            <a:stCxn id="1929" idx="6"/>
            <a:endCxn id="1930" idx="6"/>
          </p:cNvCxnSpPr>
          <p:nvPr/>
        </p:nvCxnSpPr>
        <p:spPr>
          <a:xfrm>
            <a:off x="4425820" y="712590"/>
            <a:ext cx="600" cy="6909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92"/>
          <p:cNvCxnSpPr>
            <a:stCxn id="1927" idx="6"/>
            <a:endCxn id="1930" idx="6"/>
          </p:cNvCxnSpPr>
          <p:nvPr/>
        </p:nvCxnSpPr>
        <p:spPr>
          <a:xfrm flipH="1">
            <a:off x="4425769" y="1061165"/>
            <a:ext cx="4500" cy="342300"/>
          </a:xfrm>
          <a:prstGeom prst="curvedConnector3">
            <a:avLst>
              <a:gd fmla="val -52916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92"/>
          <p:cNvCxnSpPr/>
          <p:nvPr/>
        </p:nvCxnSpPr>
        <p:spPr>
          <a:xfrm flipH="1" rot="10800000">
            <a:off x="4633925" y="705200"/>
            <a:ext cx="374100" cy="1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1" name="Google Shape;1961;p92"/>
          <p:cNvCxnSpPr/>
          <p:nvPr/>
        </p:nvCxnSpPr>
        <p:spPr>
          <a:xfrm>
            <a:off x="4672025" y="1238250"/>
            <a:ext cx="208500" cy="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2" name="Google Shape;1962;p92"/>
          <p:cNvCxnSpPr/>
          <p:nvPr/>
        </p:nvCxnSpPr>
        <p:spPr>
          <a:xfrm>
            <a:off x="4667250" y="923925"/>
            <a:ext cx="2370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3" name="Google Shape;1963;p92"/>
          <p:cNvCxnSpPr/>
          <p:nvPr/>
        </p:nvCxnSpPr>
        <p:spPr>
          <a:xfrm flipH="1" rot="10800000">
            <a:off x="4672025" y="705275"/>
            <a:ext cx="33600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4" name="Google Shape;1964;p92"/>
          <p:cNvCxnSpPr/>
          <p:nvPr/>
        </p:nvCxnSpPr>
        <p:spPr>
          <a:xfrm flipH="1" rot="10800000">
            <a:off x="4614875" y="958950"/>
            <a:ext cx="289800" cy="1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5" name="Google Shape;1965;p92"/>
          <p:cNvCxnSpPr/>
          <p:nvPr/>
        </p:nvCxnSpPr>
        <p:spPr>
          <a:xfrm>
            <a:off x="4591050" y="1295400"/>
            <a:ext cx="3501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6" name="Google Shape;1966;p92"/>
          <p:cNvCxnSpPr>
            <a:stCxn id="1935" idx="6"/>
            <a:endCxn id="1943" idx="2"/>
          </p:cNvCxnSpPr>
          <p:nvPr/>
        </p:nvCxnSpPr>
        <p:spPr>
          <a:xfrm flipH="1" rot="10800000">
            <a:off x="5707088" y="614190"/>
            <a:ext cx="224700" cy="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92"/>
          <p:cNvCxnSpPr>
            <a:stCxn id="1933" idx="6"/>
            <a:endCxn id="1940" idx="2"/>
          </p:cNvCxnSpPr>
          <p:nvPr/>
        </p:nvCxnSpPr>
        <p:spPr>
          <a:xfrm flipH="1" rot="10800000">
            <a:off x="5711537" y="958865"/>
            <a:ext cx="220200" cy="1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92"/>
          <p:cNvCxnSpPr>
            <a:stCxn id="1936" idx="6"/>
            <a:endCxn id="1944" idx="2"/>
          </p:cNvCxnSpPr>
          <p:nvPr/>
        </p:nvCxnSpPr>
        <p:spPr>
          <a:xfrm flipH="1" rot="10800000">
            <a:off x="5707087" y="1303901"/>
            <a:ext cx="2247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9" name="Google Shape;1969;p92"/>
          <p:cNvCxnSpPr>
            <a:stCxn id="1929" idx="0"/>
            <a:endCxn id="1943" idx="1"/>
          </p:cNvCxnSpPr>
          <p:nvPr/>
        </p:nvCxnSpPr>
        <p:spPr>
          <a:xfrm rot="-5400000">
            <a:off x="5067820" y="-347460"/>
            <a:ext cx="60900" cy="1801200"/>
          </a:xfrm>
          <a:prstGeom prst="curvedConnector3">
            <a:avLst>
              <a:gd fmla="val 5528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0" name="Google Shape;1970;p92"/>
          <p:cNvCxnSpPr>
            <a:stCxn id="1930" idx="4"/>
            <a:endCxn id="1944" idx="4"/>
          </p:cNvCxnSpPr>
          <p:nvPr/>
        </p:nvCxnSpPr>
        <p:spPr>
          <a:xfrm rot="-5400000">
            <a:off x="5129169" y="501401"/>
            <a:ext cx="99600" cy="1962600"/>
          </a:xfrm>
          <a:prstGeom prst="curvedConnector3">
            <a:avLst>
              <a:gd fmla="val -2390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1" name="Google Shape;1971;p92"/>
          <p:cNvCxnSpPr>
            <a:stCxn id="1942" idx="6"/>
            <a:endCxn id="1950" idx="2"/>
          </p:cNvCxnSpPr>
          <p:nvPr/>
        </p:nvCxnSpPr>
        <p:spPr>
          <a:xfrm flipH="1" rot="10800000">
            <a:off x="6697833" y="1303901"/>
            <a:ext cx="2247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2" name="Google Shape;1972;p92"/>
          <p:cNvCxnSpPr>
            <a:stCxn id="1947" idx="6"/>
            <a:endCxn id="1955" idx="2"/>
          </p:cNvCxnSpPr>
          <p:nvPr/>
        </p:nvCxnSpPr>
        <p:spPr>
          <a:xfrm flipH="1" rot="10800000">
            <a:off x="7688580" y="614190"/>
            <a:ext cx="224700" cy="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3" name="Google Shape;1973;p92"/>
          <p:cNvCxnSpPr>
            <a:stCxn id="1945" idx="6"/>
            <a:endCxn id="1952" idx="2"/>
          </p:cNvCxnSpPr>
          <p:nvPr/>
        </p:nvCxnSpPr>
        <p:spPr>
          <a:xfrm flipH="1" rot="10800000">
            <a:off x="7693028" y="958865"/>
            <a:ext cx="220200" cy="1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4" name="Google Shape;1974;p92"/>
          <p:cNvCxnSpPr>
            <a:stCxn id="1948" idx="6"/>
            <a:endCxn id="1956" idx="2"/>
          </p:cNvCxnSpPr>
          <p:nvPr/>
        </p:nvCxnSpPr>
        <p:spPr>
          <a:xfrm flipH="1" rot="10800000">
            <a:off x="7688579" y="1303901"/>
            <a:ext cx="2247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5" name="Google Shape;1975;p92"/>
          <p:cNvCxnSpPr>
            <a:stCxn id="1941" idx="7"/>
            <a:endCxn id="1955" idx="0"/>
          </p:cNvCxnSpPr>
          <p:nvPr/>
        </p:nvCxnSpPr>
        <p:spPr>
          <a:xfrm rot="-5400000">
            <a:off x="7318160" y="-201977"/>
            <a:ext cx="136200" cy="1510500"/>
          </a:xfrm>
          <a:prstGeom prst="curvedConnector3">
            <a:avLst>
              <a:gd fmla="val 2749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6" name="Google Shape;1976;p92"/>
          <p:cNvCxnSpPr>
            <a:stCxn id="1942" idx="4"/>
            <a:endCxn id="1956" idx="4"/>
          </p:cNvCxnSpPr>
          <p:nvPr/>
        </p:nvCxnSpPr>
        <p:spPr>
          <a:xfrm rot="-5400000">
            <a:off x="7255833" y="646751"/>
            <a:ext cx="99600" cy="1671900"/>
          </a:xfrm>
          <a:prstGeom prst="curvedConnector3">
            <a:avLst>
              <a:gd fmla="val -23908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7" name="Google Shape;1977;p92"/>
          <p:cNvCxnSpPr>
            <a:stCxn id="1941" idx="6"/>
            <a:endCxn id="1949" idx="2"/>
          </p:cNvCxnSpPr>
          <p:nvPr/>
        </p:nvCxnSpPr>
        <p:spPr>
          <a:xfrm flipH="1" rot="10800000">
            <a:off x="6697834" y="614190"/>
            <a:ext cx="224700" cy="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8" name="Google Shape;1978;p92"/>
          <p:cNvCxnSpPr>
            <a:stCxn id="1943" idx="7"/>
            <a:endCxn id="1949" idx="2"/>
          </p:cNvCxnSpPr>
          <p:nvPr/>
        </p:nvCxnSpPr>
        <p:spPr>
          <a:xfrm>
            <a:off x="6321596" y="522829"/>
            <a:ext cx="6009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92"/>
          <p:cNvCxnSpPr>
            <a:stCxn id="1941" idx="6"/>
            <a:endCxn id="1947" idx="3"/>
          </p:cNvCxnSpPr>
          <p:nvPr/>
        </p:nvCxnSpPr>
        <p:spPr>
          <a:xfrm>
            <a:off x="6697834" y="712590"/>
            <a:ext cx="6012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0" name="Google Shape;1980;p92"/>
          <p:cNvCxnSpPr>
            <a:stCxn id="1943" idx="7"/>
            <a:endCxn id="1947" idx="3"/>
          </p:cNvCxnSpPr>
          <p:nvPr/>
        </p:nvCxnSpPr>
        <p:spPr>
          <a:xfrm>
            <a:off x="6321596" y="522829"/>
            <a:ext cx="977400" cy="2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92"/>
          <p:cNvCxnSpPr>
            <a:stCxn id="1939" idx="6"/>
            <a:endCxn id="1945" idx="3"/>
          </p:cNvCxnSpPr>
          <p:nvPr/>
        </p:nvCxnSpPr>
        <p:spPr>
          <a:xfrm>
            <a:off x="6702282" y="1061165"/>
            <a:ext cx="6012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2" name="Google Shape;1982;p92"/>
          <p:cNvCxnSpPr>
            <a:stCxn id="1940" idx="7"/>
            <a:endCxn id="1945" idx="3"/>
          </p:cNvCxnSpPr>
          <p:nvPr/>
        </p:nvCxnSpPr>
        <p:spPr>
          <a:xfrm>
            <a:off x="6321596" y="867734"/>
            <a:ext cx="9819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92"/>
          <p:cNvCxnSpPr>
            <a:stCxn id="1944" idx="7"/>
            <a:endCxn id="1950" idx="2"/>
          </p:cNvCxnSpPr>
          <p:nvPr/>
        </p:nvCxnSpPr>
        <p:spPr>
          <a:xfrm>
            <a:off x="6321596" y="1212640"/>
            <a:ext cx="6009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4" name="Google Shape;1984;p92"/>
          <p:cNvCxnSpPr>
            <a:stCxn id="1942" idx="6"/>
            <a:endCxn id="1948" idx="3"/>
          </p:cNvCxnSpPr>
          <p:nvPr/>
        </p:nvCxnSpPr>
        <p:spPr>
          <a:xfrm>
            <a:off x="6697833" y="1403501"/>
            <a:ext cx="6012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5" name="Google Shape;1985;p92"/>
          <p:cNvCxnSpPr>
            <a:stCxn id="1944" idx="7"/>
            <a:endCxn id="1948" idx="3"/>
          </p:cNvCxnSpPr>
          <p:nvPr/>
        </p:nvCxnSpPr>
        <p:spPr>
          <a:xfrm>
            <a:off x="6321596" y="1212640"/>
            <a:ext cx="9774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6" name="Google Shape;1986;p92"/>
          <p:cNvCxnSpPr>
            <a:stCxn id="1939" idx="6"/>
            <a:endCxn id="1946" idx="2"/>
          </p:cNvCxnSpPr>
          <p:nvPr/>
        </p:nvCxnSpPr>
        <p:spPr>
          <a:xfrm flipH="1" rot="10800000">
            <a:off x="6702282" y="958865"/>
            <a:ext cx="220200" cy="1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92"/>
          <p:cNvCxnSpPr>
            <a:stCxn id="1940" idx="7"/>
            <a:endCxn id="1946" idx="2"/>
          </p:cNvCxnSpPr>
          <p:nvPr/>
        </p:nvCxnSpPr>
        <p:spPr>
          <a:xfrm>
            <a:off x="6321596" y="867734"/>
            <a:ext cx="6009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9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 (Encoder)</a:t>
            </a:r>
            <a:endParaRPr/>
          </a:p>
        </p:txBody>
      </p:sp>
      <p:grpSp>
        <p:nvGrpSpPr>
          <p:cNvPr id="1993" name="Google Shape;1993;p93"/>
          <p:cNvGrpSpPr/>
          <p:nvPr/>
        </p:nvGrpSpPr>
        <p:grpSpPr>
          <a:xfrm>
            <a:off x="2023187" y="1321238"/>
            <a:ext cx="6663524" cy="3048788"/>
            <a:chOff x="2905112" y="1761650"/>
            <a:chExt cx="8884698" cy="4065050"/>
          </a:xfrm>
        </p:grpSpPr>
        <p:sp>
          <p:nvSpPr>
            <p:cNvPr id="1994" name="Google Shape;1994;p93"/>
            <p:cNvSpPr/>
            <p:nvPr/>
          </p:nvSpPr>
          <p:spPr>
            <a:xfrm>
              <a:off x="2976572" y="5394550"/>
              <a:ext cx="1503000" cy="402600"/>
            </a:xfrm>
            <a:prstGeom prst="rect">
              <a:avLst/>
            </a:prstGeom>
            <a:solidFill>
              <a:srgbClr val="319A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</p:txBody>
        </p:sp>
        <p:sp>
          <p:nvSpPr>
            <p:cNvPr id="1995" name="Google Shape;1995;p93"/>
            <p:cNvSpPr/>
            <p:nvPr/>
          </p:nvSpPr>
          <p:spPr>
            <a:xfrm>
              <a:off x="5033947" y="5394550"/>
              <a:ext cx="1503000" cy="402600"/>
            </a:xfrm>
            <a:prstGeom prst="rect">
              <a:avLst/>
            </a:prstGeom>
            <a:solidFill>
              <a:srgbClr val="319A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1996" name="Google Shape;1996;p93"/>
            <p:cNvSpPr/>
            <p:nvPr/>
          </p:nvSpPr>
          <p:spPr>
            <a:xfrm>
              <a:off x="7091320" y="5394550"/>
              <a:ext cx="1503000" cy="402600"/>
            </a:xfrm>
            <a:prstGeom prst="rect">
              <a:avLst/>
            </a:prstGeom>
            <a:solidFill>
              <a:srgbClr val="319A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1997" name="Google Shape;1997;p93"/>
            <p:cNvSpPr/>
            <p:nvPr/>
          </p:nvSpPr>
          <p:spPr>
            <a:xfrm>
              <a:off x="10215470" y="5394550"/>
              <a:ext cx="1503000" cy="402600"/>
            </a:xfrm>
            <a:prstGeom prst="rect">
              <a:avLst/>
            </a:prstGeom>
            <a:solidFill>
              <a:srgbClr val="319A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sz="1100"/>
            </a:p>
          </p:txBody>
        </p:sp>
        <p:sp>
          <p:nvSpPr>
            <p:cNvPr id="1998" name="Google Shape;1998;p93"/>
            <p:cNvSpPr/>
            <p:nvPr/>
          </p:nvSpPr>
          <p:spPr>
            <a:xfrm>
              <a:off x="2905112" y="43745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baseline="-2500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3"/>
            <p:cNvSpPr/>
            <p:nvPr/>
          </p:nvSpPr>
          <p:spPr>
            <a:xfrm>
              <a:off x="4962487" y="43745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93"/>
            <p:cNvSpPr/>
            <p:nvPr/>
          </p:nvSpPr>
          <p:spPr>
            <a:xfrm>
              <a:off x="7019860" y="43745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93"/>
            <p:cNvSpPr/>
            <p:nvPr/>
          </p:nvSpPr>
          <p:spPr>
            <a:xfrm>
              <a:off x="10144010" y="43745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93"/>
            <p:cNvSpPr/>
            <p:nvPr/>
          </p:nvSpPr>
          <p:spPr>
            <a:xfrm>
              <a:off x="2905112" y="354592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93"/>
            <p:cNvSpPr/>
            <p:nvPr/>
          </p:nvSpPr>
          <p:spPr>
            <a:xfrm>
              <a:off x="4962487" y="354592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93"/>
            <p:cNvSpPr/>
            <p:nvPr/>
          </p:nvSpPr>
          <p:spPr>
            <a:xfrm>
              <a:off x="7019860" y="354592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93"/>
            <p:cNvSpPr/>
            <p:nvPr/>
          </p:nvSpPr>
          <p:spPr>
            <a:xfrm>
              <a:off x="10144010" y="354592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93"/>
            <p:cNvSpPr/>
            <p:nvPr/>
          </p:nvSpPr>
          <p:spPr>
            <a:xfrm>
              <a:off x="2905112" y="27172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93"/>
            <p:cNvSpPr/>
            <p:nvPr/>
          </p:nvSpPr>
          <p:spPr>
            <a:xfrm>
              <a:off x="4962487" y="27172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93"/>
            <p:cNvSpPr/>
            <p:nvPr/>
          </p:nvSpPr>
          <p:spPr>
            <a:xfrm>
              <a:off x="7019860" y="27172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93"/>
            <p:cNvSpPr/>
            <p:nvPr/>
          </p:nvSpPr>
          <p:spPr>
            <a:xfrm>
              <a:off x="10144010" y="2717275"/>
              <a:ext cx="1645800" cy="4965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93"/>
            <p:cNvSpPr/>
            <p:nvPr/>
          </p:nvSpPr>
          <p:spPr>
            <a:xfrm>
              <a:off x="2976572" y="1791200"/>
              <a:ext cx="1503000" cy="402600"/>
            </a:xfrm>
            <a:prstGeom prst="rect">
              <a:avLst/>
            </a:prstGeom>
            <a:solidFill>
              <a:srgbClr val="7EAE7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</p:txBody>
        </p:sp>
        <p:sp>
          <p:nvSpPr>
            <p:cNvPr id="2011" name="Google Shape;2011;p93"/>
            <p:cNvSpPr/>
            <p:nvPr/>
          </p:nvSpPr>
          <p:spPr>
            <a:xfrm>
              <a:off x="5033947" y="1791200"/>
              <a:ext cx="1503000" cy="402600"/>
            </a:xfrm>
            <a:prstGeom prst="rect">
              <a:avLst/>
            </a:prstGeom>
            <a:solidFill>
              <a:srgbClr val="7EAE7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2012" name="Google Shape;2012;p93"/>
            <p:cNvSpPr/>
            <p:nvPr/>
          </p:nvSpPr>
          <p:spPr>
            <a:xfrm>
              <a:off x="7091320" y="1791200"/>
              <a:ext cx="1503000" cy="402600"/>
            </a:xfrm>
            <a:prstGeom prst="rect">
              <a:avLst/>
            </a:prstGeom>
            <a:solidFill>
              <a:srgbClr val="7EAE7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2013" name="Google Shape;2013;p93"/>
            <p:cNvSpPr/>
            <p:nvPr/>
          </p:nvSpPr>
          <p:spPr>
            <a:xfrm>
              <a:off x="10215470" y="1791200"/>
              <a:ext cx="1503000" cy="402600"/>
            </a:xfrm>
            <a:prstGeom prst="rect">
              <a:avLst/>
            </a:prstGeom>
            <a:solidFill>
              <a:srgbClr val="7EAE7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baseline="-25000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 sz="1100"/>
            </a:p>
          </p:txBody>
        </p:sp>
        <p:cxnSp>
          <p:nvCxnSpPr>
            <p:cNvPr id="2014" name="Google Shape;2014;p93"/>
            <p:cNvCxnSpPr>
              <a:stCxn id="1994" idx="0"/>
              <a:endCxn id="1998" idx="4"/>
            </p:cNvCxnSpPr>
            <p:nvPr/>
          </p:nvCxnSpPr>
          <p:spPr>
            <a:xfrm rot="10800000">
              <a:off x="3728072" y="4871050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15" name="Google Shape;2015;p93"/>
            <p:cNvCxnSpPr>
              <a:stCxn id="1994" idx="0"/>
              <a:endCxn id="1999" idx="4"/>
            </p:cNvCxnSpPr>
            <p:nvPr/>
          </p:nvCxnSpPr>
          <p:spPr>
            <a:xfrm flipH="1" rot="10800000">
              <a:off x="3728072" y="4871050"/>
              <a:ext cx="20574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16" name="Google Shape;2016;p93"/>
            <p:cNvCxnSpPr>
              <a:stCxn id="1994" idx="0"/>
              <a:endCxn id="2000" idx="4"/>
            </p:cNvCxnSpPr>
            <p:nvPr/>
          </p:nvCxnSpPr>
          <p:spPr>
            <a:xfrm flipH="1" rot="10800000">
              <a:off x="3728072" y="4871050"/>
              <a:ext cx="41148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17" name="Google Shape;2017;p93"/>
            <p:cNvCxnSpPr>
              <a:stCxn id="1994" idx="0"/>
              <a:endCxn id="2001" idx="4"/>
            </p:cNvCxnSpPr>
            <p:nvPr/>
          </p:nvCxnSpPr>
          <p:spPr>
            <a:xfrm flipH="1" rot="10800000">
              <a:off x="3728072" y="4871050"/>
              <a:ext cx="72387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18" name="Google Shape;2018;p93"/>
            <p:cNvCxnSpPr>
              <a:stCxn id="1998" idx="0"/>
              <a:endCxn id="2002" idx="4"/>
            </p:cNvCxnSpPr>
            <p:nvPr/>
          </p:nvCxnSpPr>
          <p:spPr>
            <a:xfrm rot="10800000">
              <a:off x="3728012" y="404247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19" name="Google Shape;2019;p93"/>
            <p:cNvCxnSpPr>
              <a:stCxn id="1998" idx="0"/>
              <a:endCxn id="2003" idx="4"/>
            </p:cNvCxnSpPr>
            <p:nvPr/>
          </p:nvCxnSpPr>
          <p:spPr>
            <a:xfrm flipH="1" rot="10800000">
              <a:off x="3728012" y="404247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0" name="Google Shape;2020;p93"/>
            <p:cNvCxnSpPr>
              <a:stCxn id="1998" idx="0"/>
              <a:endCxn id="2004" idx="4"/>
            </p:cNvCxnSpPr>
            <p:nvPr/>
          </p:nvCxnSpPr>
          <p:spPr>
            <a:xfrm flipH="1" rot="10800000">
              <a:off x="3728012" y="4042475"/>
              <a:ext cx="41148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1" name="Google Shape;2021;p93"/>
            <p:cNvCxnSpPr>
              <a:stCxn id="1998" idx="0"/>
              <a:endCxn id="2005" idx="4"/>
            </p:cNvCxnSpPr>
            <p:nvPr/>
          </p:nvCxnSpPr>
          <p:spPr>
            <a:xfrm flipH="1" rot="10800000">
              <a:off x="3728012" y="4042475"/>
              <a:ext cx="72390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2" name="Google Shape;2022;p93"/>
            <p:cNvCxnSpPr>
              <a:stCxn id="2002" idx="0"/>
              <a:endCxn id="2006" idx="4"/>
            </p:cNvCxnSpPr>
            <p:nvPr/>
          </p:nvCxnSpPr>
          <p:spPr>
            <a:xfrm rot="10800000">
              <a:off x="3728012" y="321382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3" name="Google Shape;2023;p93"/>
            <p:cNvCxnSpPr>
              <a:stCxn id="2002" idx="0"/>
              <a:endCxn id="2007" idx="4"/>
            </p:cNvCxnSpPr>
            <p:nvPr/>
          </p:nvCxnSpPr>
          <p:spPr>
            <a:xfrm flipH="1" rot="10800000">
              <a:off x="3728012" y="321382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4" name="Google Shape;2024;p93"/>
            <p:cNvCxnSpPr>
              <a:stCxn id="2002" idx="0"/>
              <a:endCxn id="2008" idx="4"/>
            </p:cNvCxnSpPr>
            <p:nvPr/>
          </p:nvCxnSpPr>
          <p:spPr>
            <a:xfrm flipH="1" rot="10800000">
              <a:off x="3728012" y="3213825"/>
              <a:ext cx="41148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5" name="Google Shape;2025;p93"/>
            <p:cNvCxnSpPr>
              <a:stCxn id="2002" idx="0"/>
              <a:endCxn id="2009" idx="4"/>
            </p:cNvCxnSpPr>
            <p:nvPr/>
          </p:nvCxnSpPr>
          <p:spPr>
            <a:xfrm flipH="1" rot="10800000">
              <a:off x="3728012" y="3213825"/>
              <a:ext cx="72390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6" name="Google Shape;2026;p93"/>
            <p:cNvCxnSpPr>
              <a:stCxn id="1995" idx="0"/>
              <a:endCxn id="1999" idx="4"/>
            </p:cNvCxnSpPr>
            <p:nvPr/>
          </p:nvCxnSpPr>
          <p:spPr>
            <a:xfrm rot="10800000">
              <a:off x="5785447" y="4871050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7" name="Google Shape;2027;p93"/>
            <p:cNvCxnSpPr>
              <a:stCxn id="1995" idx="0"/>
              <a:endCxn id="2000" idx="4"/>
            </p:cNvCxnSpPr>
            <p:nvPr/>
          </p:nvCxnSpPr>
          <p:spPr>
            <a:xfrm flipH="1" rot="10800000">
              <a:off x="5785447" y="4871050"/>
              <a:ext cx="20574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8" name="Google Shape;2028;p93"/>
            <p:cNvCxnSpPr>
              <a:stCxn id="1995" idx="0"/>
              <a:endCxn id="2001" idx="4"/>
            </p:cNvCxnSpPr>
            <p:nvPr/>
          </p:nvCxnSpPr>
          <p:spPr>
            <a:xfrm flipH="1" rot="10800000">
              <a:off x="5785447" y="4871050"/>
              <a:ext cx="51816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29" name="Google Shape;2029;p93"/>
            <p:cNvCxnSpPr>
              <a:stCxn id="1995" idx="0"/>
              <a:endCxn id="1998" idx="4"/>
            </p:cNvCxnSpPr>
            <p:nvPr/>
          </p:nvCxnSpPr>
          <p:spPr>
            <a:xfrm rot="10800000">
              <a:off x="3728047" y="4871050"/>
              <a:ext cx="20574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0" name="Google Shape;2030;p93"/>
            <p:cNvCxnSpPr>
              <a:stCxn id="1996" idx="0"/>
              <a:endCxn id="2000" idx="4"/>
            </p:cNvCxnSpPr>
            <p:nvPr/>
          </p:nvCxnSpPr>
          <p:spPr>
            <a:xfrm rot="10800000">
              <a:off x="7842820" y="4871050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1" name="Google Shape;2031;p93"/>
            <p:cNvCxnSpPr>
              <a:stCxn id="1996" idx="0"/>
              <a:endCxn id="2001" idx="4"/>
            </p:cNvCxnSpPr>
            <p:nvPr/>
          </p:nvCxnSpPr>
          <p:spPr>
            <a:xfrm flipH="1" rot="10800000">
              <a:off x="7842820" y="4871050"/>
              <a:ext cx="31242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2" name="Google Shape;2032;p93"/>
            <p:cNvCxnSpPr>
              <a:stCxn id="1996" idx="0"/>
              <a:endCxn id="1999" idx="4"/>
            </p:cNvCxnSpPr>
            <p:nvPr/>
          </p:nvCxnSpPr>
          <p:spPr>
            <a:xfrm rot="10800000">
              <a:off x="5785420" y="4871050"/>
              <a:ext cx="20574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3" name="Google Shape;2033;p93"/>
            <p:cNvCxnSpPr>
              <a:stCxn id="1996" idx="0"/>
              <a:endCxn id="1998" idx="4"/>
            </p:cNvCxnSpPr>
            <p:nvPr/>
          </p:nvCxnSpPr>
          <p:spPr>
            <a:xfrm rot="10800000">
              <a:off x="3728020" y="4871050"/>
              <a:ext cx="41148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4" name="Google Shape;2034;p93"/>
            <p:cNvCxnSpPr>
              <a:stCxn id="1997" idx="0"/>
              <a:endCxn id="2001" idx="4"/>
            </p:cNvCxnSpPr>
            <p:nvPr/>
          </p:nvCxnSpPr>
          <p:spPr>
            <a:xfrm rot="10800000">
              <a:off x="10966970" y="4871050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5" name="Google Shape;2035;p93"/>
            <p:cNvCxnSpPr>
              <a:stCxn id="1997" idx="0"/>
              <a:endCxn id="2000" idx="4"/>
            </p:cNvCxnSpPr>
            <p:nvPr/>
          </p:nvCxnSpPr>
          <p:spPr>
            <a:xfrm rot="10800000">
              <a:off x="7842770" y="4871050"/>
              <a:ext cx="31242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6" name="Google Shape;2036;p93"/>
            <p:cNvCxnSpPr>
              <a:stCxn id="1997" idx="0"/>
              <a:endCxn id="1999" idx="4"/>
            </p:cNvCxnSpPr>
            <p:nvPr/>
          </p:nvCxnSpPr>
          <p:spPr>
            <a:xfrm rot="10800000">
              <a:off x="5785370" y="4871050"/>
              <a:ext cx="51816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7" name="Google Shape;2037;p93"/>
            <p:cNvCxnSpPr>
              <a:stCxn id="1997" idx="0"/>
              <a:endCxn id="1998" idx="4"/>
            </p:cNvCxnSpPr>
            <p:nvPr/>
          </p:nvCxnSpPr>
          <p:spPr>
            <a:xfrm rot="10800000">
              <a:off x="3727970" y="4871050"/>
              <a:ext cx="723900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8" name="Google Shape;2038;p93"/>
            <p:cNvCxnSpPr>
              <a:stCxn id="1999" idx="0"/>
              <a:endCxn id="2003" idx="4"/>
            </p:cNvCxnSpPr>
            <p:nvPr/>
          </p:nvCxnSpPr>
          <p:spPr>
            <a:xfrm rot="10800000">
              <a:off x="5785387" y="404247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39" name="Google Shape;2039;p93"/>
            <p:cNvCxnSpPr>
              <a:stCxn id="1999" idx="0"/>
              <a:endCxn id="2004" idx="4"/>
            </p:cNvCxnSpPr>
            <p:nvPr/>
          </p:nvCxnSpPr>
          <p:spPr>
            <a:xfrm flipH="1" rot="10800000">
              <a:off x="5785387" y="404247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0" name="Google Shape;2040;p93"/>
            <p:cNvCxnSpPr>
              <a:stCxn id="1999" idx="0"/>
              <a:endCxn id="2005" idx="4"/>
            </p:cNvCxnSpPr>
            <p:nvPr/>
          </p:nvCxnSpPr>
          <p:spPr>
            <a:xfrm flipH="1" rot="10800000">
              <a:off x="5785387" y="4042475"/>
              <a:ext cx="51816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1" name="Google Shape;2041;p93"/>
            <p:cNvCxnSpPr>
              <a:stCxn id="1999" idx="0"/>
              <a:endCxn id="2002" idx="4"/>
            </p:cNvCxnSpPr>
            <p:nvPr/>
          </p:nvCxnSpPr>
          <p:spPr>
            <a:xfrm rot="10800000">
              <a:off x="3727987" y="404247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2" name="Google Shape;2042;p93"/>
            <p:cNvCxnSpPr>
              <a:stCxn id="2003" idx="0"/>
              <a:endCxn id="2007" idx="4"/>
            </p:cNvCxnSpPr>
            <p:nvPr/>
          </p:nvCxnSpPr>
          <p:spPr>
            <a:xfrm rot="10800000">
              <a:off x="5785387" y="321382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3" name="Google Shape;2043;p93"/>
            <p:cNvCxnSpPr>
              <a:stCxn id="2003" idx="0"/>
              <a:endCxn id="2008" idx="4"/>
            </p:cNvCxnSpPr>
            <p:nvPr/>
          </p:nvCxnSpPr>
          <p:spPr>
            <a:xfrm flipH="1" rot="10800000">
              <a:off x="5785387" y="321382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4" name="Google Shape;2044;p93"/>
            <p:cNvCxnSpPr>
              <a:stCxn id="2003" idx="0"/>
              <a:endCxn id="2009" idx="4"/>
            </p:cNvCxnSpPr>
            <p:nvPr/>
          </p:nvCxnSpPr>
          <p:spPr>
            <a:xfrm flipH="1" rot="10800000">
              <a:off x="5785387" y="3213825"/>
              <a:ext cx="51816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5" name="Google Shape;2045;p93"/>
            <p:cNvCxnSpPr>
              <a:stCxn id="2003" idx="0"/>
              <a:endCxn id="2006" idx="4"/>
            </p:cNvCxnSpPr>
            <p:nvPr/>
          </p:nvCxnSpPr>
          <p:spPr>
            <a:xfrm rot="10800000">
              <a:off x="3727987" y="321382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6" name="Google Shape;2046;p93"/>
            <p:cNvCxnSpPr>
              <a:stCxn id="2000" idx="0"/>
              <a:endCxn id="2004" idx="4"/>
            </p:cNvCxnSpPr>
            <p:nvPr/>
          </p:nvCxnSpPr>
          <p:spPr>
            <a:xfrm rot="10800000">
              <a:off x="7842760" y="404247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7" name="Google Shape;2047;p93"/>
            <p:cNvCxnSpPr>
              <a:stCxn id="2000" idx="0"/>
              <a:endCxn id="2005" idx="4"/>
            </p:cNvCxnSpPr>
            <p:nvPr/>
          </p:nvCxnSpPr>
          <p:spPr>
            <a:xfrm flipH="1" rot="10800000">
              <a:off x="7842760" y="4042475"/>
              <a:ext cx="31242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8" name="Google Shape;2048;p93"/>
            <p:cNvCxnSpPr>
              <a:endCxn id="2003" idx="4"/>
            </p:cNvCxnSpPr>
            <p:nvPr/>
          </p:nvCxnSpPr>
          <p:spPr>
            <a:xfrm rot="10800000">
              <a:off x="5785387" y="4042425"/>
              <a:ext cx="19569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49" name="Google Shape;2049;p93"/>
            <p:cNvCxnSpPr>
              <a:stCxn id="2000" idx="0"/>
              <a:endCxn id="2002" idx="4"/>
            </p:cNvCxnSpPr>
            <p:nvPr/>
          </p:nvCxnSpPr>
          <p:spPr>
            <a:xfrm rot="10800000">
              <a:off x="3727960" y="4042475"/>
              <a:ext cx="41148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0" name="Google Shape;2050;p93"/>
            <p:cNvCxnSpPr>
              <a:stCxn id="2004" idx="0"/>
              <a:endCxn id="2008" idx="4"/>
            </p:cNvCxnSpPr>
            <p:nvPr/>
          </p:nvCxnSpPr>
          <p:spPr>
            <a:xfrm rot="10800000">
              <a:off x="7842760" y="321382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1" name="Google Shape;2051;p93"/>
            <p:cNvCxnSpPr>
              <a:stCxn id="2004" idx="0"/>
              <a:endCxn id="2009" idx="4"/>
            </p:cNvCxnSpPr>
            <p:nvPr/>
          </p:nvCxnSpPr>
          <p:spPr>
            <a:xfrm flipH="1" rot="10800000">
              <a:off x="7842760" y="3213825"/>
              <a:ext cx="31242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2" name="Google Shape;2052;p93"/>
            <p:cNvCxnSpPr>
              <a:stCxn id="2004" idx="0"/>
              <a:endCxn id="2007" idx="4"/>
            </p:cNvCxnSpPr>
            <p:nvPr/>
          </p:nvCxnSpPr>
          <p:spPr>
            <a:xfrm rot="10800000">
              <a:off x="5785360" y="3213825"/>
              <a:ext cx="20574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3" name="Google Shape;2053;p93"/>
            <p:cNvCxnSpPr>
              <a:stCxn id="2004" idx="0"/>
              <a:endCxn id="2006" idx="4"/>
            </p:cNvCxnSpPr>
            <p:nvPr/>
          </p:nvCxnSpPr>
          <p:spPr>
            <a:xfrm rot="10800000">
              <a:off x="3727960" y="3213825"/>
              <a:ext cx="41148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4" name="Google Shape;2054;p93"/>
            <p:cNvCxnSpPr>
              <a:stCxn id="2001" idx="0"/>
              <a:endCxn id="2005" idx="4"/>
            </p:cNvCxnSpPr>
            <p:nvPr/>
          </p:nvCxnSpPr>
          <p:spPr>
            <a:xfrm rot="10800000">
              <a:off x="10966910" y="404247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5" name="Google Shape;2055;p93"/>
            <p:cNvCxnSpPr>
              <a:stCxn id="2001" idx="0"/>
              <a:endCxn id="2004" idx="4"/>
            </p:cNvCxnSpPr>
            <p:nvPr/>
          </p:nvCxnSpPr>
          <p:spPr>
            <a:xfrm rot="10800000">
              <a:off x="7842710" y="4042475"/>
              <a:ext cx="31242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6" name="Google Shape;2056;p93"/>
            <p:cNvCxnSpPr>
              <a:stCxn id="2001" idx="0"/>
              <a:endCxn id="2003" idx="4"/>
            </p:cNvCxnSpPr>
            <p:nvPr/>
          </p:nvCxnSpPr>
          <p:spPr>
            <a:xfrm rot="10800000">
              <a:off x="5785310" y="4042475"/>
              <a:ext cx="51816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7" name="Google Shape;2057;p93"/>
            <p:cNvCxnSpPr>
              <a:stCxn id="2001" idx="0"/>
              <a:endCxn id="2002" idx="4"/>
            </p:cNvCxnSpPr>
            <p:nvPr/>
          </p:nvCxnSpPr>
          <p:spPr>
            <a:xfrm rot="10800000">
              <a:off x="3727910" y="4042475"/>
              <a:ext cx="72390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8" name="Google Shape;2058;p93"/>
            <p:cNvCxnSpPr>
              <a:stCxn id="2005" idx="0"/>
              <a:endCxn id="2009" idx="4"/>
            </p:cNvCxnSpPr>
            <p:nvPr/>
          </p:nvCxnSpPr>
          <p:spPr>
            <a:xfrm rot="10800000">
              <a:off x="10966910" y="3213825"/>
              <a:ext cx="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59" name="Google Shape;2059;p93"/>
            <p:cNvCxnSpPr>
              <a:stCxn id="2005" idx="0"/>
              <a:endCxn id="2008" idx="4"/>
            </p:cNvCxnSpPr>
            <p:nvPr/>
          </p:nvCxnSpPr>
          <p:spPr>
            <a:xfrm rot="10800000">
              <a:off x="7842710" y="3213825"/>
              <a:ext cx="31242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0" name="Google Shape;2060;p93"/>
            <p:cNvCxnSpPr>
              <a:stCxn id="2005" idx="0"/>
              <a:endCxn id="2007" idx="4"/>
            </p:cNvCxnSpPr>
            <p:nvPr/>
          </p:nvCxnSpPr>
          <p:spPr>
            <a:xfrm rot="10800000">
              <a:off x="5785310" y="3213825"/>
              <a:ext cx="51816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1" name="Google Shape;2061;p93"/>
            <p:cNvCxnSpPr>
              <a:stCxn id="2005" idx="0"/>
              <a:endCxn id="2006" idx="4"/>
            </p:cNvCxnSpPr>
            <p:nvPr/>
          </p:nvCxnSpPr>
          <p:spPr>
            <a:xfrm rot="10800000">
              <a:off x="3727910" y="3213825"/>
              <a:ext cx="7239000" cy="33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2" name="Google Shape;2062;p93"/>
            <p:cNvCxnSpPr>
              <a:stCxn id="2006" idx="0"/>
              <a:endCxn id="2010" idx="2"/>
            </p:cNvCxnSpPr>
            <p:nvPr/>
          </p:nvCxnSpPr>
          <p:spPr>
            <a:xfrm rot="10800000">
              <a:off x="3728012" y="2193775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3" name="Google Shape;2063;p93"/>
            <p:cNvCxnSpPr>
              <a:stCxn id="2007" idx="0"/>
              <a:endCxn id="2011" idx="2"/>
            </p:cNvCxnSpPr>
            <p:nvPr/>
          </p:nvCxnSpPr>
          <p:spPr>
            <a:xfrm rot="10800000">
              <a:off x="5785387" y="2193775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4" name="Google Shape;2064;p93"/>
            <p:cNvCxnSpPr>
              <a:stCxn id="2008" idx="0"/>
              <a:endCxn id="2012" idx="2"/>
            </p:cNvCxnSpPr>
            <p:nvPr/>
          </p:nvCxnSpPr>
          <p:spPr>
            <a:xfrm rot="10800000">
              <a:off x="7842760" y="2193775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65" name="Google Shape;2065;p93"/>
            <p:cNvCxnSpPr>
              <a:stCxn id="2009" idx="0"/>
              <a:endCxn id="2013" idx="2"/>
            </p:cNvCxnSpPr>
            <p:nvPr/>
          </p:nvCxnSpPr>
          <p:spPr>
            <a:xfrm rot="10800000">
              <a:off x="10966910" y="2193775"/>
              <a:ext cx="0" cy="52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66" name="Google Shape;2066;p93"/>
            <p:cNvSpPr txBox="1"/>
            <p:nvPr/>
          </p:nvSpPr>
          <p:spPr>
            <a:xfrm>
              <a:off x="8594319" y="1761650"/>
              <a:ext cx="162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100"/>
            </a:p>
          </p:txBody>
        </p:sp>
        <p:sp>
          <p:nvSpPr>
            <p:cNvPr id="2067" name="Google Shape;2067;p93"/>
            <p:cNvSpPr txBox="1"/>
            <p:nvPr/>
          </p:nvSpPr>
          <p:spPr>
            <a:xfrm>
              <a:off x="8665780" y="2737333"/>
              <a:ext cx="146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100"/>
            </a:p>
          </p:txBody>
        </p:sp>
        <p:sp>
          <p:nvSpPr>
            <p:cNvPr id="2068" name="Google Shape;2068;p93"/>
            <p:cNvSpPr txBox="1"/>
            <p:nvPr/>
          </p:nvSpPr>
          <p:spPr>
            <a:xfrm>
              <a:off x="8665780" y="3562406"/>
              <a:ext cx="146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100"/>
            </a:p>
          </p:txBody>
        </p:sp>
        <p:sp>
          <p:nvSpPr>
            <p:cNvPr id="2069" name="Google Shape;2069;p93"/>
            <p:cNvSpPr txBox="1"/>
            <p:nvPr/>
          </p:nvSpPr>
          <p:spPr>
            <a:xfrm>
              <a:off x="8665780" y="4391975"/>
              <a:ext cx="1478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100"/>
            </a:p>
          </p:txBody>
        </p:sp>
        <p:sp>
          <p:nvSpPr>
            <p:cNvPr id="2070" name="Google Shape;2070;p93"/>
            <p:cNvSpPr txBox="1"/>
            <p:nvPr/>
          </p:nvSpPr>
          <p:spPr>
            <a:xfrm>
              <a:off x="8594319" y="5365000"/>
              <a:ext cx="162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1100"/>
            </a:p>
          </p:txBody>
        </p:sp>
      </p:grpSp>
      <p:sp>
        <p:nvSpPr>
          <p:cNvPr id="2071" name="Google Shape;2071;p93"/>
          <p:cNvSpPr txBox="1"/>
          <p:nvPr/>
        </p:nvSpPr>
        <p:spPr>
          <a:xfrm>
            <a:off x="457200" y="1344300"/>
            <a:ext cx="1333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93"/>
          <p:cNvSpPr txBox="1"/>
          <p:nvPr/>
        </p:nvSpPr>
        <p:spPr>
          <a:xfrm>
            <a:off x="457200" y="2514600"/>
            <a:ext cx="1333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Transformer layers</a:t>
            </a:r>
            <a:b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(iteratively improving representation)</a:t>
            </a: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93"/>
          <p:cNvSpPr txBox="1"/>
          <p:nvPr/>
        </p:nvSpPr>
        <p:spPr>
          <a:xfrm>
            <a:off x="457200" y="3812513"/>
            <a:ext cx="1333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(Token + Segment + Position)</a:t>
            </a:r>
            <a:endParaRPr sz="1100"/>
          </a:p>
        </p:txBody>
      </p:sp>
      <p:sp>
        <p:nvSpPr>
          <p:cNvPr id="2074" name="Google Shape;2074;p93"/>
          <p:cNvSpPr txBox="1"/>
          <p:nvPr/>
        </p:nvSpPr>
        <p:spPr>
          <a:xfrm>
            <a:off x="457200" y="4864681"/>
            <a:ext cx="8229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Replicated from: Devlin et al.,</a:t>
            </a:r>
            <a:r>
              <a:rPr lang="en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BERT: Pre-training of Deep Bidirectional Transformers for Language Understanding</a:t>
            </a:r>
            <a:r>
              <a:rPr lang="en" sz="900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900" u="sng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https://arxiv.org/pdf/1810.04805.pdf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9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GPT (Decoder)</a:t>
            </a:r>
            <a:endParaRPr/>
          </a:p>
        </p:txBody>
      </p:sp>
      <p:pic>
        <p:nvPicPr>
          <p:cNvPr id="2080" name="Google Shape;208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09850"/>
            <a:ext cx="5854049" cy="328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94"/>
          <p:cNvSpPr txBox="1"/>
          <p:nvPr/>
        </p:nvSpPr>
        <p:spPr>
          <a:xfrm>
            <a:off x="6381200" y="2566650"/>
            <a:ext cx="2586600" cy="7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can’t we go the ‘other way’?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95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2087" name="Google Shape;2087;p95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9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2093" name="Google Shape;2093;p9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/>
              <a:t>Problem:</a:t>
            </a:r>
            <a:r>
              <a:rPr lang="en" sz="2000"/>
              <a:t> “</a:t>
            </a:r>
            <a:r>
              <a:rPr i="1" lang="en" sz="2000"/>
              <a:t>Can we create one generalized model for all NLP tasks?”</a:t>
            </a:r>
            <a:endParaRPr b="1" i="1" sz="2000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lang="en" sz="1600"/>
              <a:t>Multi-task Learning: </a:t>
            </a:r>
            <a:r>
              <a:rPr lang="en" sz="1600"/>
              <a:t>train on multiple tasks and share weights so performance on each task improves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Natural Language Processing (almost) from Scratch</a:t>
            </a:r>
            <a:r>
              <a:rPr lang="en" sz="1100"/>
              <a:t> (Collobert et al., 2011)</a:t>
            </a:r>
            <a:endParaRPr sz="11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1600"/>
              <a:t>Transfer Learning:</a:t>
            </a:r>
            <a:r>
              <a:rPr lang="en" sz="1600"/>
              <a:t> train a model on a general task that will help on multiple linguistic problems then fine tune that model for your specific problem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ELMO</a:t>
            </a:r>
            <a:r>
              <a:rPr b="1" lang="en" sz="1600"/>
              <a:t>,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BERT</a:t>
            </a:r>
            <a:endParaRPr sz="11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1600"/>
              <a:t>One (few) Shot:</a:t>
            </a:r>
            <a:r>
              <a:rPr lang="en" sz="1600"/>
              <a:t> model performs a task after only seeing it once (few times) (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GPT-3</a:t>
            </a:r>
            <a:r>
              <a:rPr lang="en" sz="1600"/>
              <a:t>)</a:t>
            </a:r>
            <a:endParaRPr sz="16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1600"/>
              <a:t>Zero Shot:</a:t>
            </a:r>
            <a:r>
              <a:rPr lang="en" sz="1600"/>
              <a:t> model performs a task it has never seen which implies good model generalization.</a:t>
            </a:r>
            <a:endParaRPr sz="16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9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 and Fine-Tuning</a:t>
            </a:r>
            <a:endParaRPr/>
          </a:p>
        </p:txBody>
      </p:sp>
      <p:sp>
        <p:nvSpPr>
          <p:cNvPr id="2099" name="Google Shape;2099;p9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Pre-training</a:t>
            </a:r>
            <a:endParaRPr b="1"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Learn one or more tasks that provide a foundation for performing other tasks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Predict next word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Predict missing word(s)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Are sentences connected?</a:t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Fine-tuning</a:t>
            </a:r>
            <a:endParaRPr b="1"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 a layer(s) on top that performs your specific task like classification or span identification.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Use your small domain specific training set to train your model to make accurate predictions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9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The architecture is powerful… </a:t>
            </a:r>
            <a:r>
              <a:rPr b="1" lang="en" sz="2000"/>
              <a:t>but how can we train it</a:t>
            </a:r>
            <a:r>
              <a:rPr lang="en" sz="2000"/>
              <a:t>??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What do we need to specify beyond the architecture?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05" name="Google Shape;2105;p9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From Architecture to Pre-Trained Models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64" name="Google Shape;264;p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Open Sans"/>
              <a:buChar char="-"/>
            </a:pPr>
            <a:r>
              <a:rPr b="1" lang="en" sz="1800">
                <a:solidFill>
                  <a:srgbClr val="FF0000"/>
                </a:solidFill>
              </a:rPr>
              <a:t>Reminder: Homework assignments are to be completed individually.</a:t>
            </a:r>
            <a:endParaRPr b="1"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See Syllabus: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Collaboration Policy</a:t>
            </a:r>
            <a:endParaRPr b="1"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You may discuss assignment</a:t>
            </a:r>
            <a:r>
              <a:rPr b="1" lang="en"/>
              <a:t> concepts</a:t>
            </a:r>
            <a:r>
              <a:rPr b="1" lang="en" sz="1800"/>
              <a:t> as a group but homework questions should be answered individually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Ed Discussion is an excellent vehicle for discussion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Assignment 2</a:t>
            </a:r>
            <a:r>
              <a:rPr lang="en" sz="1800"/>
              <a:t> (Classification) - released this past Friday 01/26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400"/>
              <a:t>Due Sunday, 02/11 (Tuesday 02/13 if you use late days)</a:t>
            </a:r>
            <a:endParaRPr sz="14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/>
              <a:t>Please come to an office hour if you are having difficulty with it  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Assignment 3</a:t>
            </a:r>
            <a:r>
              <a:rPr lang="en" sz="1800"/>
              <a:t> (QA) to be released Friday 02/16.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Project Proposals </a:t>
            </a:r>
            <a:r>
              <a:rPr b="1" lang="en" sz="1800">
                <a:solidFill>
                  <a:srgbClr val="9900FF"/>
                </a:solidFill>
              </a:rPr>
              <a:t>- Due 02/18!</a:t>
            </a:r>
            <a:endParaRPr b="1" sz="1800">
              <a:solidFill>
                <a:srgbClr val="9900F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b="1" lang="en" sz="1400">
                <a:solidFill>
                  <a:srgbClr val="9900FF"/>
                </a:solidFill>
              </a:rPr>
              <a:t>Questions?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Concerns?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9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The architecture is powerful… </a:t>
            </a:r>
            <a:r>
              <a:rPr b="1" lang="en" sz="2000"/>
              <a:t>but how can we train it</a:t>
            </a:r>
            <a:r>
              <a:rPr lang="en" sz="2000"/>
              <a:t>??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What do we need to specify beyond the architecture?</a:t>
            </a:r>
            <a:br>
              <a:rPr lang="en" sz="1000"/>
            </a:br>
            <a:endParaRPr sz="1000"/>
          </a:p>
          <a:p>
            <a:pPr indent="-336550" lvl="0" marL="9144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Datasets</a:t>
            </a:r>
            <a:br>
              <a:rPr lang="en" sz="1700"/>
            </a:b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Training Task(s)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700"/>
              <a:t>Discussion:</a:t>
            </a:r>
            <a:endParaRPr b="1" sz="1700"/>
          </a:p>
          <a:p>
            <a:pPr indent="-336550" lvl="0" marL="1371600" rtl="0" algn="l">
              <a:spcBef>
                <a:spcPts val="50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How is this done for BERT?</a:t>
            </a:r>
            <a:endParaRPr sz="1700"/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Char char="➔"/>
            </a:pPr>
            <a:r>
              <a:rPr lang="en" sz="1700"/>
              <a:t>How is this done for GPT? (next week)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11" name="Google Shape;2111;p9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From Architecture to Pre-Trained Models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0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components of the </a:t>
            </a:r>
            <a:r>
              <a:rPr b="1" lang="en" sz="1900"/>
              <a:t>embeddings</a:t>
            </a:r>
            <a:r>
              <a:rPr lang="en" sz="1900"/>
              <a:t> at the bottom layer?</a:t>
            </a:r>
            <a:endParaRPr sz="19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7" name="Google Shape;2117;p10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0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components of the </a:t>
            </a:r>
            <a:r>
              <a:rPr b="1" lang="en" sz="1900"/>
              <a:t>embeddings</a:t>
            </a:r>
            <a:r>
              <a:rPr lang="en" sz="1900"/>
              <a:t> at the bottom layer?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Token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Position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 embeddings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"/>
              <a:t> 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</a:t>
            </a:r>
            <a:r>
              <a:rPr b="1" lang="en" sz="1900"/>
              <a:t>inputs</a:t>
            </a:r>
            <a:r>
              <a:rPr lang="en" sz="1900"/>
              <a:t> to BERT</a:t>
            </a:r>
            <a:r>
              <a:rPr lang="en" sz="1900"/>
              <a:t>? 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23" name="Google Shape;2123;p10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</a:t>
            </a:r>
            <a:endParaRPr/>
          </a:p>
        </p:txBody>
      </p:sp>
      <p:sp>
        <p:nvSpPr>
          <p:cNvPr id="2124" name="Google Shape;2124;p101"/>
          <p:cNvSpPr txBox="1"/>
          <p:nvPr/>
        </p:nvSpPr>
        <p:spPr>
          <a:xfrm>
            <a:off x="5899450" y="1958925"/>
            <a:ext cx="2586600" cy="9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dimensions of the corresponding embedding matrices?</a:t>
            </a:r>
            <a:endParaRPr sz="1200"/>
          </a:p>
        </p:txBody>
      </p:sp>
      <p:cxnSp>
        <p:nvCxnSpPr>
          <p:cNvPr id="2125" name="Google Shape;2125;p101"/>
          <p:cNvCxnSpPr>
            <a:stCxn id="2124" idx="1"/>
          </p:cNvCxnSpPr>
          <p:nvPr/>
        </p:nvCxnSpPr>
        <p:spPr>
          <a:xfrm rot="10800000">
            <a:off x="3312850" y="1993575"/>
            <a:ext cx="2586600" cy="44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0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components of the </a:t>
            </a:r>
            <a:r>
              <a:rPr b="1" lang="en" sz="1900"/>
              <a:t>embeddings</a:t>
            </a:r>
            <a:r>
              <a:rPr lang="en" sz="1900"/>
              <a:t> at the bottom layer?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Token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Position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 embeddings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"/>
              <a:t> 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</a:t>
            </a:r>
            <a:r>
              <a:rPr b="1" lang="en" sz="1900"/>
              <a:t>inputs</a:t>
            </a:r>
            <a:r>
              <a:rPr lang="en" sz="1900"/>
              <a:t> to BERT</a:t>
            </a:r>
            <a:r>
              <a:rPr lang="en" sz="1900"/>
              <a:t>? 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 ids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Token type ids</a:t>
            </a:r>
            <a:endParaRPr sz="14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Mask ids</a:t>
            </a:r>
            <a:br>
              <a:rPr lang="en" sz="500"/>
            </a:br>
            <a:endParaRPr sz="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some </a:t>
            </a:r>
            <a:r>
              <a:rPr b="1" lang="en" sz="1900"/>
              <a:t>special tokens</a:t>
            </a:r>
            <a:r>
              <a:rPr lang="en" sz="1900"/>
              <a:t>?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1" name="Google Shape;2131;p10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</a:t>
            </a:r>
            <a:endParaRPr/>
          </a:p>
        </p:txBody>
      </p:sp>
      <p:sp>
        <p:nvSpPr>
          <p:cNvPr id="2132" name="Google Shape;2132;p102"/>
          <p:cNvSpPr txBox="1"/>
          <p:nvPr/>
        </p:nvSpPr>
        <p:spPr>
          <a:xfrm>
            <a:off x="5899450" y="1958925"/>
            <a:ext cx="2586600" cy="9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dimensions of the corresponding embedding matrices?</a:t>
            </a:r>
            <a:endParaRPr sz="1200"/>
          </a:p>
        </p:txBody>
      </p:sp>
      <p:cxnSp>
        <p:nvCxnSpPr>
          <p:cNvPr id="2133" name="Google Shape;2133;p102"/>
          <p:cNvCxnSpPr>
            <a:stCxn id="2132" idx="1"/>
          </p:cNvCxnSpPr>
          <p:nvPr/>
        </p:nvCxnSpPr>
        <p:spPr>
          <a:xfrm rot="10800000">
            <a:off x="3312850" y="1993575"/>
            <a:ext cx="2586600" cy="44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0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components of the </a:t>
            </a:r>
            <a:r>
              <a:rPr b="1" lang="en" sz="1900"/>
              <a:t>embeddings</a:t>
            </a:r>
            <a:r>
              <a:rPr lang="en" sz="1900"/>
              <a:t> at the bottom layer?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Token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Position embeddings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Type embeddings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0"/>
              <a:t> 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the </a:t>
            </a:r>
            <a:r>
              <a:rPr b="1" lang="en" sz="1900"/>
              <a:t>inputs</a:t>
            </a:r>
            <a:r>
              <a:rPr lang="en" sz="1900"/>
              <a:t> to BERT</a:t>
            </a:r>
            <a:r>
              <a:rPr lang="en" sz="1900"/>
              <a:t>? 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Input ids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Token type ids</a:t>
            </a:r>
            <a:endParaRPr sz="14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/>
              <a:t>Mask ids</a:t>
            </a:r>
            <a:br>
              <a:rPr lang="en" sz="500"/>
            </a:br>
            <a:endParaRPr sz="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What are some </a:t>
            </a:r>
            <a:r>
              <a:rPr b="1" lang="en" sz="1900"/>
              <a:t>special tokens</a:t>
            </a:r>
            <a:r>
              <a:rPr lang="en" sz="1900"/>
              <a:t>?</a:t>
            </a:r>
            <a:endParaRPr sz="1900"/>
          </a:p>
          <a:p>
            <a:pPr indent="-317500" lvl="0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[CLS]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[SEP]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[MASK]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[PAD]</a:t>
            </a:r>
            <a:endParaRPr sz="1400"/>
          </a:p>
        </p:txBody>
      </p:sp>
      <p:sp>
        <p:nvSpPr>
          <p:cNvPr id="2139" name="Google Shape;2139;p10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</a:t>
            </a:r>
            <a:endParaRPr/>
          </a:p>
        </p:txBody>
      </p:sp>
      <p:sp>
        <p:nvSpPr>
          <p:cNvPr id="2140" name="Google Shape;2140;p103"/>
          <p:cNvSpPr txBox="1"/>
          <p:nvPr/>
        </p:nvSpPr>
        <p:spPr>
          <a:xfrm>
            <a:off x="5899450" y="1958925"/>
            <a:ext cx="2586600" cy="954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dimensions of the corresponding embedding matrices?</a:t>
            </a:r>
            <a:endParaRPr sz="1200"/>
          </a:p>
        </p:txBody>
      </p:sp>
      <p:cxnSp>
        <p:nvCxnSpPr>
          <p:cNvPr id="2141" name="Google Shape;2141;p103"/>
          <p:cNvCxnSpPr>
            <a:stCxn id="2140" idx="1"/>
          </p:cNvCxnSpPr>
          <p:nvPr/>
        </p:nvCxnSpPr>
        <p:spPr>
          <a:xfrm rot="10800000">
            <a:off x="3312850" y="1993575"/>
            <a:ext cx="2586600" cy="44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0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 Pre-Training </a:t>
            </a:r>
            <a:endParaRPr/>
          </a:p>
        </p:txBody>
      </p:sp>
      <p:sp>
        <p:nvSpPr>
          <p:cNvPr id="2147" name="Google Shape;2147;p104"/>
          <p:cNvSpPr txBox="1"/>
          <p:nvPr/>
        </p:nvSpPr>
        <p:spPr>
          <a:xfrm>
            <a:off x="5817925" y="2462900"/>
            <a:ext cx="2586600" cy="7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are the prediction tasks?</a:t>
            </a:r>
            <a:endParaRPr sz="1200"/>
          </a:p>
        </p:txBody>
      </p:sp>
      <p:pic>
        <p:nvPicPr>
          <p:cNvPr id="2148" name="Google Shape;214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600" y="1320650"/>
            <a:ext cx="3437300" cy="29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04"/>
          <p:cNvSpPr txBox="1"/>
          <p:nvPr/>
        </p:nvSpPr>
        <p:spPr>
          <a:xfrm>
            <a:off x="33600" y="4700300"/>
            <a:ext cx="908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 Devlin et al., </a:t>
            </a:r>
            <a:r>
              <a:rPr b="0" i="1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BERT: Pre-training of Deep Bidirectional Transformers for Language Understanding,</a:t>
            </a: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https://arxiv.org/pdf/1810.04805.pdf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0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BERT &amp; Downstream Tasks </a:t>
            </a:r>
            <a:endParaRPr/>
          </a:p>
        </p:txBody>
      </p:sp>
      <p:pic>
        <p:nvPicPr>
          <p:cNvPr id="2155" name="Google Shape;215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325" y="1753025"/>
            <a:ext cx="5861176" cy="24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05"/>
          <p:cNvSpPr txBox="1"/>
          <p:nvPr/>
        </p:nvSpPr>
        <p:spPr>
          <a:xfrm>
            <a:off x="33600" y="4700300"/>
            <a:ext cx="908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2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 Devlin et al., </a:t>
            </a:r>
            <a:r>
              <a:rPr b="0" i="1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BERT: Pre-training of Deep Bidirectional Transformers for Language Understanding,</a:t>
            </a:r>
            <a:r>
              <a:rPr b="0" i="0" lang="en" sz="10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https://arxiv.org/pdf/1810.04805.pdf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06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BERT Tasks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106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163" name="Google Shape;216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94" y="597000"/>
            <a:ext cx="5972013" cy="4030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0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Notebook Walkthrough</a:t>
            </a:r>
            <a:endParaRPr/>
          </a:p>
        </p:txBody>
      </p:sp>
      <p:sp>
        <p:nvSpPr>
          <p:cNvPr id="2169" name="Google Shape;2169;p10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0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Peeks/Recent Advances/Challenges</a:t>
            </a:r>
            <a:endParaRPr/>
          </a:p>
        </p:txBody>
      </p:sp>
      <p:sp>
        <p:nvSpPr>
          <p:cNvPr id="2175" name="Google Shape;2175;p10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r>
              <a:rPr lang="en"/>
              <a:t> Transformers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270" name="Google Shape;270;p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b="1" lang="en" sz="1800"/>
              <a:t>Paper reading sessions:</a:t>
            </a:r>
            <a:r>
              <a:rPr lang="en" sz="1800"/>
              <a:t> </a:t>
            </a:r>
            <a:endParaRPr sz="18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-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oLMpics-On What Language Model Pre-training Captures</a:t>
            </a:r>
            <a:r>
              <a:rPr lang="en" sz="1900"/>
              <a:t>  </a:t>
            </a:r>
            <a:endParaRPr sz="1900"/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-"/>
            </a:pPr>
            <a:r>
              <a:rPr lang="en" sz="1900"/>
              <a:t>Mark: Tuesday 01/30 5:30 pm PST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Solving olympiad geometry without human demonstrations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AlphaCode 2</a:t>
            </a:r>
            <a:r>
              <a:rPr lang="en" sz="1800"/>
              <a:t>  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/>
              <a:t>Peter: Tuesday 02/06 12:00 pm PST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Notebook Walkthroughs:</a:t>
            </a:r>
            <a:r>
              <a:rPr b="1" lang="en" sz="1800">
                <a:solidFill>
                  <a:srgbClr val="9900FF"/>
                </a:solidFill>
              </a:rPr>
              <a:t> </a:t>
            </a:r>
            <a:endParaRPr b="1" sz="18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The mathematics of back propagation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n"/>
              <a:t>James: Tuesday 02/13 6:30 pm PST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 sz="1800"/>
              <a:t>Concerns?</a:t>
            </a:r>
            <a:endParaRPr b="1"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0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Papers (and Resources)</a:t>
            </a:r>
            <a:endParaRPr/>
          </a:p>
        </p:txBody>
      </p:sp>
      <p:sp>
        <p:nvSpPr>
          <p:cNvPr id="2181" name="Google Shape;2181;p10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Do we really understand what is happening inside BERT?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 Primer in BERTology: What We Know About How BERT Works</a:t>
            </a:r>
            <a:endParaRPr sz="2000"/>
          </a:p>
          <a:p>
            <a:pPr indent="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Excellent survey paper</a:t>
            </a:r>
            <a:endParaRPr sz="20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BERT Rediscovers the Classical NLP Pipeline</a:t>
            </a:r>
            <a:endParaRPr sz="2000"/>
          </a:p>
          <a:p>
            <a:pPr indent="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Interesting use of probes to peer inside </a:t>
            </a:r>
            <a:r>
              <a:rPr lang="en" sz="1800"/>
              <a:t>black</a:t>
            </a:r>
            <a:r>
              <a:rPr lang="en" sz="1800"/>
              <a:t> box</a:t>
            </a:r>
            <a:endParaRPr sz="20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Hugging Face BERTology page</a:t>
            </a:r>
            <a:endParaRPr sz="20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Some code resources and other papers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1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2187" name="Google Shape;2187;p11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11"/>
          <p:cNvSpPr txBox="1"/>
          <p:nvPr>
            <p:ph type="title"/>
          </p:nvPr>
        </p:nvSpPr>
        <p:spPr>
          <a:xfrm>
            <a:off x="722325" y="1781175"/>
            <a:ext cx="7772400" cy="14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Attention 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Here’s another look at the basic attention calculation, using a sequence of embedding as keys, and a single query vector separate from the keys</a:t>
            </a:r>
            <a:endParaRPr i="1"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Simple Sample Attention Calculation (Dot Product)</a:t>
            </a:r>
            <a:endParaRPr/>
          </a:p>
        </p:txBody>
      </p:sp>
      <p:sp>
        <p:nvSpPr>
          <p:cNvPr id="2198" name="Google Shape;2198;p112"/>
          <p:cNvSpPr/>
          <p:nvPr/>
        </p:nvSpPr>
        <p:spPr>
          <a:xfrm>
            <a:off x="4706150" y="1077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99" name="Google Shape;2199;p112"/>
          <p:cNvSpPr/>
          <p:nvPr/>
        </p:nvSpPr>
        <p:spPr>
          <a:xfrm>
            <a:off x="4706150" y="1458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2200" name="Google Shape;2200;p112"/>
          <p:cNvSpPr txBox="1"/>
          <p:nvPr/>
        </p:nvSpPr>
        <p:spPr>
          <a:xfrm>
            <a:off x="5228775" y="1223425"/>
            <a:ext cx="2858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“Query”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Simple Sample Attention Calculation (Dot Product)</a:t>
            </a:r>
            <a:endParaRPr/>
          </a:p>
        </p:txBody>
      </p:sp>
      <p:sp>
        <p:nvSpPr>
          <p:cNvPr id="2206" name="Google Shape;2206;p113"/>
          <p:cNvSpPr/>
          <p:nvPr/>
        </p:nvSpPr>
        <p:spPr>
          <a:xfrm>
            <a:off x="4706150" y="1077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07" name="Google Shape;2207;p113"/>
          <p:cNvSpPr/>
          <p:nvPr/>
        </p:nvSpPr>
        <p:spPr>
          <a:xfrm>
            <a:off x="4706150" y="1458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2208" name="Google Shape;2208;p113"/>
          <p:cNvSpPr/>
          <p:nvPr/>
        </p:nvSpPr>
        <p:spPr>
          <a:xfrm>
            <a:off x="24314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09" name="Google Shape;2209;p113"/>
          <p:cNvSpPr/>
          <p:nvPr/>
        </p:nvSpPr>
        <p:spPr>
          <a:xfrm>
            <a:off x="24314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2210" name="Google Shape;2210;p113"/>
          <p:cNvSpPr/>
          <p:nvPr/>
        </p:nvSpPr>
        <p:spPr>
          <a:xfrm>
            <a:off x="34220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11" name="Google Shape;2211;p113"/>
          <p:cNvSpPr/>
          <p:nvPr/>
        </p:nvSpPr>
        <p:spPr>
          <a:xfrm>
            <a:off x="34220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12" name="Google Shape;2212;p113"/>
          <p:cNvSpPr txBox="1"/>
          <p:nvPr/>
        </p:nvSpPr>
        <p:spPr>
          <a:xfrm>
            <a:off x="5228775" y="1223425"/>
            <a:ext cx="2858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“Query”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  <a:endParaRPr/>
          </a:p>
        </p:txBody>
      </p:sp>
      <p:sp>
        <p:nvSpPr>
          <p:cNvPr id="2213" name="Google Shape;2213;p113"/>
          <p:cNvSpPr/>
          <p:nvPr/>
        </p:nvSpPr>
        <p:spPr>
          <a:xfrm flipH="1" rot="-5400000">
            <a:off x="3612500" y="1289046"/>
            <a:ext cx="510000" cy="7611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13"/>
          <p:cNvSpPr/>
          <p:nvPr/>
        </p:nvSpPr>
        <p:spPr>
          <a:xfrm flipH="1" rot="-5400000">
            <a:off x="3054350" y="856600"/>
            <a:ext cx="510000" cy="16260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13"/>
          <p:cNvSpPr txBox="1"/>
          <p:nvPr/>
        </p:nvSpPr>
        <p:spPr>
          <a:xfrm>
            <a:off x="180325" y="1387525"/>
            <a:ext cx="256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Compare to all Embeddings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(E)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(“Keys”) 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Simple Sample Attention Calculation (Dot Product)</a:t>
            </a:r>
            <a:endParaRPr/>
          </a:p>
        </p:txBody>
      </p:sp>
      <p:sp>
        <p:nvSpPr>
          <p:cNvPr id="2221" name="Google Shape;2221;p114"/>
          <p:cNvSpPr/>
          <p:nvPr/>
        </p:nvSpPr>
        <p:spPr>
          <a:xfrm>
            <a:off x="4706150" y="1077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22" name="Google Shape;2222;p114"/>
          <p:cNvSpPr/>
          <p:nvPr/>
        </p:nvSpPr>
        <p:spPr>
          <a:xfrm>
            <a:off x="4706150" y="1458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2223" name="Google Shape;2223;p114"/>
          <p:cNvSpPr/>
          <p:nvPr/>
        </p:nvSpPr>
        <p:spPr>
          <a:xfrm>
            <a:off x="24314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24" name="Google Shape;2224;p114"/>
          <p:cNvSpPr/>
          <p:nvPr/>
        </p:nvSpPr>
        <p:spPr>
          <a:xfrm>
            <a:off x="24314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2225" name="Google Shape;2225;p114"/>
          <p:cNvSpPr/>
          <p:nvPr/>
        </p:nvSpPr>
        <p:spPr>
          <a:xfrm>
            <a:off x="34220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26" name="Google Shape;2226;p114"/>
          <p:cNvSpPr/>
          <p:nvPr/>
        </p:nvSpPr>
        <p:spPr>
          <a:xfrm>
            <a:off x="34220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7" name="Google Shape;2227;p114"/>
          <p:cNvSpPr txBox="1"/>
          <p:nvPr/>
        </p:nvSpPr>
        <p:spPr>
          <a:xfrm>
            <a:off x="379600" y="2922300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Score: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           0.5                  2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8" name="Google Shape;2228;p114"/>
          <p:cNvSpPr txBox="1"/>
          <p:nvPr/>
        </p:nvSpPr>
        <p:spPr>
          <a:xfrm>
            <a:off x="5228775" y="1223425"/>
            <a:ext cx="2858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“Query”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  <a:endParaRPr/>
          </a:p>
        </p:txBody>
      </p:sp>
      <p:sp>
        <p:nvSpPr>
          <p:cNvPr id="2229" name="Google Shape;2229;p114"/>
          <p:cNvSpPr/>
          <p:nvPr/>
        </p:nvSpPr>
        <p:spPr>
          <a:xfrm flipH="1" rot="-5400000">
            <a:off x="3612500" y="1289046"/>
            <a:ext cx="510000" cy="7611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14"/>
          <p:cNvSpPr/>
          <p:nvPr/>
        </p:nvSpPr>
        <p:spPr>
          <a:xfrm flipH="1" rot="-5400000">
            <a:off x="3054350" y="856600"/>
            <a:ext cx="510000" cy="16260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14"/>
          <p:cNvSpPr txBox="1"/>
          <p:nvPr/>
        </p:nvSpPr>
        <p:spPr>
          <a:xfrm>
            <a:off x="180325" y="1387525"/>
            <a:ext cx="256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Compare to all Embeddings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(E)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(“Keys”)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Simple Sample Attention Calculation (Dot Product)</a:t>
            </a:r>
            <a:endParaRPr/>
          </a:p>
        </p:txBody>
      </p:sp>
      <p:sp>
        <p:nvSpPr>
          <p:cNvPr id="2237" name="Google Shape;2237;p115"/>
          <p:cNvSpPr/>
          <p:nvPr/>
        </p:nvSpPr>
        <p:spPr>
          <a:xfrm>
            <a:off x="4706150" y="1077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38" name="Google Shape;2238;p115"/>
          <p:cNvSpPr/>
          <p:nvPr/>
        </p:nvSpPr>
        <p:spPr>
          <a:xfrm>
            <a:off x="4706150" y="1458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2239" name="Google Shape;2239;p115"/>
          <p:cNvSpPr/>
          <p:nvPr/>
        </p:nvSpPr>
        <p:spPr>
          <a:xfrm>
            <a:off x="24314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40" name="Google Shape;2240;p115"/>
          <p:cNvSpPr/>
          <p:nvPr/>
        </p:nvSpPr>
        <p:spPr>
          <a:xfrm>
            <a:off x="24314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2241" name="Google Shape;2241;p115"/>
          <p:cNvSpPr/>
          <p:nvPr/>
        </p:nvSpPr>
        <p:spPr>
          <a:xfrm>
            <a:off x="3422005" y="2014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42" name="Google Shape;2242;p115"/>
          <p:cNvSpPr/>
          <p:nvPr/>
        </p:nvSpPr>
        <p:spPr>
          <a:xfrm>
            <a:off x="3422005" y="23958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43" name="Google Shape;2243;p115"/>
          <p:cNvSpPr txBox="1"/>
          <p:nvPr/>
        </p:nvSpPr>
        <p:spPr>
          <a:xfrm>
            <a:off x="379600" y="2922300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Score: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           0.5                  2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4" name="Google Shape;2244;p115"/>
          <p:cNvSpPr txBox="1"/>
          <p:nvPr/>
        </p:nvSpPr>
        <p:spPr>
          <a:xfrm>
            <a:off x="379600" y="3437388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Softmax: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     0.18               0.82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5" name="Google Shape;2245;p115"/>
          <p:cNvSpPr txBox="1"/>
          <p:nvPr/>
        </p:nvSpPr>
        <p:spPr>
          <a:xfrm>
            <a:off x="5228775" y="1223425"/>
            <a:ext cx="2858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“Query”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  <a:endParaRPr/>
          </a:p>
        </p:txBody>
      </p:sp>
      <p:sp>
        <p:nvSpPr>
          <p:cNvPr id="2246" name="Google Shape;2246;p115"/>
          <p:cNvSpPr/>
          <p:nvPr/>
        </p:nvSpPr>
        <p:spPr>
          <a:xfrm flipH="1" rot="-5400000">
            <a:off x="3612500" y="1289046"/>
            <a:ext cx="510000" cy="7611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15"/>
          <p:cNvSpPr/>
          <p:nvPr/>
        </p:nvSpPr>
        <p:spPr>
          <a:xfrm flipH="1" rot="-5400000">
            <a:off x="3054350" y="856600"/>
            <a:ext cx="510000" cy="16260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15"/>
          <p:cNvSpPr txBox="1"/>
          <p:nvPr/>
        </p:nvSpPr>
        <p:spPr>
          <a:xfrm>
            <a:off x="180325" y="1387525"/>
            <a:ext cx="256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Compare to all Embeddings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(E)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(“Keys”)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Simple Sample Attention Calculation (Dot Product)</a:t>
            </a:r>
            <a:endParaRPr/>
          </a:p>
        </p:txBody>
      </p:sp>
      <p:sp>
        <p:nvSpPr>
          <p:cNvPr id="2254" name="Google Shape;2254;p116"/>
          <p:cNvSpPr/>
          <p:nvPr/>
        </p:nvSpPr>
        <p:spPr>
          <a:xfrm>
            <a:off x="4706150" y="1077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55" name="Google Shape;2255;p116"/>
          <p:cNvSpPr/>
          <p:nvPr/>
        </p:nvSpPr>
        <p:spPr>
          <a:xfrm>
            <a:off x="4706150" y="145890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2256" name="Google Shape;2256;p116"/>
          <p:cNvSpPr/>
          <p:nvPr/>
        </p:nvSpPr>
        <p:spPr>
          <a:xfrm>
            <a:off x="2431405" y="20910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57" name="Google Shape;2257;p116"/>
          <p:cNvSpPr/>
          <p:nvPr/>
        </p:nvSpPr>
        <p:spPr>
          <a:xfrm>
            <a:off x="2431405" y="24720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2258" name="Google Shape;2258;p116"/>
          <p:cNvSpPr/>
          <p:nvPr/>
        </p:nvSpPr>
        <p:spPr>
          <a:xfrm>
            <a:off x="3422005" y="20910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59" name="Google Shape;2259;p116"/>
          <p:cNvSpPr/>
          <p:nvPr/>
        </p:nvSpPr>
        <p:spPr>
          <a:xfrm>
            <a:off x="3422005" y="24720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60" name="Google Shape;2260;p116"/>
          <p:cNvSpPr txBox="1"/>
          <p:nvPr/>
        </p:nvSpPr>
        <p:spPr>
          <a:xfrm>
            <a:off x="379600" y="2922300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Score: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           0.5                  2      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1" name="Google Shape;2261;p116"/>
          <p:cNvSpPr txBox="1"/>
          <p:nvPr/>
        </p:nvSpPr>
        <p:spPr>
          <a:xfrm>
            <a:off x="379600" y="3437388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Softmax: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                   0.18               0.82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2" name="Google Shape;2262;p116"/>
          <p:cNvSpPr/>
          <p:nvPr/>
        </p:nvSpPr>
        <p:spPr>
          <a:xfrm>
            <a:off x="4401350" y="3964295"/>
            <a:ext cx="533400" cy="5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63" name="Google Shape;2263;p116"/>
          <p:cNvSpPr/>
          <p:nvPr/>
        </p:nvSpPr>
        <p:spPr>
          <a:xfrm>
            <a:off x="4401350" y="4467570"/>
            <a:ext cx="533400" cy="5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1.46</a:t>
            </a:r>
            <a:endParaRPr/>
          </a:p>
        </p:txBody>
      </p:sp>
      <p:sp>
        <p:nvSpPr>
          <p:cNvPr id="2264" name="Google Shape;2264;p116"/>
          <p:cNvSpPr txBox="1"/>
          <p:nvPr/>
        </p:nvSpPr>
        <p:spPr>
          <a:xfrm>
            <a:off x="379600" y="4219400"/>
            <a:ext cx="5997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Attention Vector: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weighted sum of       	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0.18            + 0.82     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        =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Values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(which are also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Keys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here)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5" name="Google Shape;2265;p116"/>
          <p:cNvSpPr/>
          <p:nvPr/>
        </p:nvSpPr>
        <p:spPr>
          <a:xfrm rot="-1812883">
            <a:off x="4686587" y="3525241"/>
            <a:ext cx="1275132" cy="2926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16"/>
          <p:cNvSpPr txBox="1"/>
          <p:nvPr/>
        </p:nvSpPr>
        <p:spPr>
          <a:xfrm>
            <a:off x="6159425" y="2981950"/>
            <a:ext cx="21384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For use as context in classification P(y</a:t>
            </a:r>
            <a:r>
              <a:rPr b="1" baseline="-25000" lang="en"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)...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7" name="Google Shape;2267;p116"/>
          <p:cNvSpPr txBox="1"/>
          <p:nvPr/>
        </p:nvSpPr>
        <p:spPr>
          <a:xfrm>
            <a:off x="5228775" y="1223425"/>
            <a:ext cx="2858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“Query”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t-1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(D)</a:t>
            </a:r>
            <a:endParaRPr/>
          </a:p>
        </p:txBody>
      </p:sp>
      <p:sp>
        <p:nvSpPr>
          <p:cNvPr id="2268" name="Google Shape;2268;p116"/>
          <p:cNvSpPr/>
          <p:nvPr/>
        </p:nvSpPr>
        <p:spPr>
          <a:xfrm flipH="1" rot="-5400000">
            <a:off x="3612500" y="1289046"/>
            <a:ext cx="510000" cy="7611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16"/>
          <p:cNvSpPr/>
          <p:nvPr/>
        </p:nvSpPr>
        <p:spPr>
          <a:xfrm flipH="1" rot="-5400000">
            <a:off x="3054350" y="856600"/>
            <a:ext cx="510000" cy="1626000"/>
          </a:xfrm>
          <a:prstGeom prst="bentArrow">
            <a:avLst>
              <a:gd fmla="val 15451" name="adj1"/>
              <a:gd fmla="val 25000" name="adj2"/>
              <a:gd fmla="val 25000" name="adj3"/>
              <a:gd fmla="val 65966" name="adj4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16"/>
          <p:cNvSpPr txBox="1"/>
          <p:nvPr/>
        </p:nvSpPr>
        <p:spPr>
          <a:xfrm>
            <a:off x="180325" y="1387525"/>
            <a:ext cx="256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Compare to all Embeddings h</a:t>
            </a:r>
            <a:r>
              <a:rPr b="1" baseline="-25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baseline="30000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(E)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(“Keys”)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1" name="Google Shape;2271;p116"/>
          <p:cNvSpPr/>
          <p:nvPr/>
        </p:nvSpPr>
        <p:spPr>
          <a:xfrm>
            <a:off x="2660005" y="41484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72" name="Google Shape;2272;p116"/>
          <p:cNvSpPr/>
          <p:nvPr/>
        </p:nvSpPr>
        <p:spPr>
          <a:xfrm>
            <a:off x="2660005" y="45294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</a:t>
            </a:r>
            <a:endParaRPr/>
          </a:p>
        </p:txBody>
      </p:sp>
      <p:sp>
        <p:nvSpPr>
          <p:cNvPr id="2273" name="Google Shape;2273;p116"/>
          <p:cNvSpPr/>
          <p:nvPr/>
        </p:nvSpPr>
        <p:spPr>
          <a:xfrm>
            <a:off x="3650605" y="41484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74" name="Google Shape;2274;p116"/>
          <p:cNvSpPr/>
          <p:nvPr/>
        </p:nvSpPr>
        <p:spPr>
          <a:xfrm>
            <a:off x="3650605" y="4529410"/>
            <a:ext cx="375600" cy="3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Attention Score Calculations</a:t>
            </a:r>
            <a:endParaRPr/>
          </a:p>
        </p:txBody>
      </p:sp>
      <p:sp>
        <p:nvSpPr>
          <p:cNvPr id="2280" name="Google Shape;2280;p1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Luong et. al</a:t>
            </a:r>
            <a:r>
              <a:rPr lang="en" sz="1600"/>
              <a:t> experiment with multiple scoring functions, some with a W matrix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281" name="Google Shape;228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0" y="2119922"/>
            <a:ext cx="4128800" cy="11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117"/>
          <p:cNvSpPr txBox="1"/>
          <p:nvPr>
            <p:ph idx="2" type="body"/>
          </p:nvPr>
        </p:nvSpPr>
        <p:spPr>
          <a:xfrm>
            <a:off x="4832400" y="2904500"/>
            <a:ext cx="3704400" cy="1047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attention framework is very similar to the one used in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Bahdanau et. al</a:t>
            </a:r>
            <a:r>
              <a:rPr lang="en"/>
              <a:t> and a number of other papers. </a:t>
            </a:r>
            <a:endParaRPr/>
          </a:p>
        </p:txBody>
      </p:sp>
      <p:sp>
        <p:nvSpPr>
          <p:cNvPr id="2283" name="Google Shape;2283;p117"/>
          <p:cNvSpPr txBox="1"/>
          <p:nvPr>
            <p:ph idx="2" type="body"/>
          </p:nvPr>
        </p:nvSpPr>
        <p:spPr>
          <a:xfrm>
            <a:off x="4832400" y="1456700"/>
            <a:ext cx="3704400" cy="99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This attention framework is probably the most common one and is very close to what is used in Transformer architectures. 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 </a:t>
            </a:r>
            <a:endParaRPr sz="1600"/>
          </a:p>
        </p:txBody>
      </p:sp>
      <p:pic>
        <p:nvPicPr>
          <p:cNvPr id="2284" name="Google Shape;2284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794" y="3428300"/>
            <a:ext cx="2630556" cy="83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5" name="Google Shape;2285;p117"/>
          <p:cNvCxnSpPr>
            <a:stCxn id="2282" idx="1"/>
          </p:cNvCxnSpPr>
          <p:nvPr/>
        </p:nvCxnSpPr>
        <p:spPr>
          <a:xfrm rot="10800000">
            <a:off x="4011600" y="3024800"/>
            <a:ext cx="820800" cy="4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6" name="Google Shape;2286;p117"/>
          <p:cNvCxnSpPr>
            <a:stCxn id="2283" idx="1"/>
          </p:cNvCxnSpPr>
          <p:nvPr/>
        </p:nvCxnSpPr>
        <p:spPr>
          <a:xfrm flipH="1">
            <a:off x="4091100" y="1953050"/>
            <a:ext cx="7413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18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Look at Self-Attention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This is another set of slides that shows the same self-attention process. There are a lot of components, so different ways of visualizing them might be more clear to different students. These images come from </a:t>
            </a:r>
            <a:r>
              <a:rPr i="1" lang="en" sz="1800" u="sng">
                <a:solidFill>
                  <a:schemeClr val="hlink"/>
                </a:solidFill>
                <a:hlinkClick r:id="rId3"/>
              </a:rPr>
              <a:t>The Illustrated Transformer</a:t>
            </a:r>
            <a:r>
              <a:rPr i="1" lang="en" sz="1800"/>
              <a:t>, which is a useful resource.</a:t>
            </a:r>
            <a:endParaRPr i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5"/>
          <p:cNvSpPr txBox="1"/>
          <p:nvPr>
            <p:ph type="title"/>
          </p:nvPr>
        </p:nvSpPr>
        <p:spPr>
          <a:xfrm>
            <a:off x="457200" y="290525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/>
              <a:t>The Plan</a:t>
            </a:r>
            <a:endParaRPr/>
          </a:p>
        </p:txBody>
      </p:sp>
      <p:sp>
        <p:nvSpPr>
          <p:cNvPr id="276" name="Google Shape;276;p65"/>
          <p:cNvSpPr txBox="1"/>
          <p:nvPr>
            <p:ph idx="1" type="body"/>
          </p:nvPr>
        </p:nvSpPr>
        <p:spPr>
          <a:xfrm>
            <a:off x="457200" y="1200150"/>
            <a:ext cx="6343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n" sz="2100"/>
              <a:t>Structure of Class</a:t>
            </a:r>
            <a:br>
              <a:rPr b="1" lang="en" sz="700"/>
            </a:br>
            <a:endParaRPr sz="1300"/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Review of Last Week’s Material</a:t>
            </a:r>
            <a:endParaRPr sz="2000"/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Contextualized Embeddings</a:t>
            </a:r>
            <a:endParaRPr sz="2000"/>
          </a:p>
          <a:p>
            <a:pPr indent="-254000" lvl="0" marL="2667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Transformers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Self-Attention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Transformer Architectures</a:t>
            </a:r>
            <a:endParaRPr sz="2000"/>
          </a:p>
          <a:p>
            <a:pPr indent="-254000" lvl="1" marL="55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Transfer Learning, Pre-training and Fine-Tuning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19"/>
          <p:cNvSpPr txBox="1"/>
          <p:nvPr>
            <p:ph type="title"/>
          </p:nvPr>
        </p:nvSpPr>
        <p:spPr>
          <a:xfrm>
            <a:off x="44475" y="171450"/>
            <a:ext cx="9042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Critical Component: Self-Attention with Queries, Keys, &amp; Values</a:t>
            </a:r>
            <a:endParaRPr sz="2400"/>
          </a:p>
        </p:txBody>
      </p:sp>
      <p:sp>
        <p:nvSpPr>
          <p:cNvPr id="2297" name="Google Shape;2297;p11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What are their roles?</a:t>
            </a:r>
            <a:endParaRPr sz="2000"/>
          </a:p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Queries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Values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Exer (assume dot-product attention)</a:t>
            </a:r>
            <a:endParaRPr sz="2000"/>
          </a:p>
          <a:p>
            <a:pPr indent="-336550" lvl="0" marL="457200" rtl="0" algn="l"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 = [[1, 1], [1, -1]]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 = [[1, 0], [2, -1]]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 = [[1, 2], [1, 3]]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/>
              <a:t>   →</a:t>
            </a:r>
            <a:r>
              <a:rPr b="1" lang="en" sz="1700"/>
              <a:t> What is the result for q</a:t>
            </a:r>
            <a:r>
              <a:rPr b="1" baseline="-25000" lang="en" sz="1700"/>
              <a:t>1</a:t>
            </a:r>
            <a:r>
              <a:rPr b="1" lang="en" sz="1700"/>
              <a:t> (manually)?</a:t>
            </a:r>
            <a:endParaRPr b="1"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   →</a:t>
            </a:r>
            <a:r>
              <a:rPr b="1" lang="en" sz="1700"/>
              <a:t> What is the result for both queries (Keras)?</a:t>
            </a:r>
            <a:endParaRPr b="1"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98" name="Google Shape;2298;p119"/>
          <p:cNvSpPr txBox="1"/>
          <p:nvPr/>
        </p:nvSpPr>
        <p:spPr>
          <a:xfrm>
            <a:off x="6247800" y="3023850"/>
            <a:ext cx="2720100" cy="150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Can this be largely parallelized? What can, what cannot?</a:t>
            </a:r>
            <a:endParaRPr sz="1200">
              <a:solidFill>
                <a:srgbClr val="FF0000"/>
              </a:solidFill>
              <a:highlight>
                <a:srgbClr val="FF00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is the attention calculation done for Transformers (normalization)?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0" y="1230275"/>
            <a:ext cx="3894200" cy="19261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4" name="Google Shape;2304;p120"/>
          <p:cNvSpPr txBox="1"/>
          <p:nvPr/>
        </p:nvSpPr>
        <p:spPr>
          <a:xfrm>
            <a:off x="5729000" y="1525823"/>
            <a:ext cx="2720100" cy="132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Where are the Q, K, V coming from?</a:t>
            </a:r>
            <a:endParaRPr sz="1200">
              <a:solidFill>
                <a:srgbClr val="FF0000"/>
              </a:solidFill>
              <a:highlight>
                <a:srgbClr val="FF0000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Why/how do the dimensions ‘change’ from Embeddings to Q,K, V? </a:t>
            </a:r>
            <a:endParaRPr sz="1200"/>
          </a:p>
        </p:txBody>
      </p:sp>
      <p:sp>
        <p:nvSpPr>
          <p:cNvPr id="2305" name="Google Shape;2305;p120"/>
          <p:cNvSpPr txBox="1"/>
          <p:nvPr>
            <p:ph type="title"/>
          </p:nvPr>
        </p:nvSpPr>
        <p:spPr>
          <a:xfrm>
            <a:off x="44475" y="171450"/>
            <a:ext cx="90420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Critical Component: Self-Attention with Queries, Keys, &amp; Values</a:t>
            </a:r>
            <a:endParaRPr sz="2400"/>
          </a:p>
        </p:txBody>
      </p:sp>
      <p:pic>
        <p:nvPicPr>
          <p:cNvPr id="2306" name="Google Shape;230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500" y="3261025"/>
            <a:ext cx="1530126" cy="17226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7" name="Google Shape;2307;p120"/>
          <p:cNvSpPr txBox="1"/>
          <p:nvPr/>
        </p:nvSpPr>
        <p:spPr>
          <a:xfrm>
            <a:off x="5729000" y="3733534"/>
            <a:ext cx="2720100" cy="7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Comment: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is more than just self-attention!</a:t>
            </a:r>
            <a:endParaRPr sz="1200"/>
          </a:p>
        </p:txBody>
      </p:sp>
      <p:cxnSp>
        <p:nvCxnSpPr>
          <p:cNvPr id="2308" name="Google Shape;2308;p120"/>
          <p:cNvCxnSpPr>
            <a:stCxn id="2304" idx="1"/>
            <a:endCxn id="2303" idx="3"/>
          </p:cNvCxnSpPr>
          <p:nvPr/>
        </p:nvCxnSpPr>
        <p:spPr>
          <a:xfrm flipH="1">
            <a:off x="4365200" y="2187623"/>
            <a:ext cx="1363800" cy="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9" name="Google Shape;2309;p120"/>
          <p:cNvCxnSpPr>
            <a:stCxn id="2307" idx="1"/>
            <a:endCxn id="2306" idx="3"/>
          </p:cNvCxnSpPr>
          <p:nvPr/>
        </p:nvCxnSpPr>
        <p:spPr>
          <a:xfrm flipH="1">
            <a:off x="3053600" y="4118284"/>
            <a:ext cx="2675400" cy="4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Self-Attention (Another example)</a:t>
            </a:r>
            <a:endParaRPr/>
          </a:p>
        </p:txBody>
      </p:sp>
      <p:pic>
        <p:nvPicPr>
          <p:cNvPr id="2315" name="Google Shape;231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662" y="1147225"/>
            <a:ext cx="5912675" cy="37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21"/>
          <p:cNvSpPr txBox="1"/>
          <p:nvPr/>
        </p:nvSpPr>
        <p:spPr>
          <a:xfrm>
            <a:off x="5472275" y="46272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(Another example)</a:t>
            </a:r>
            <a:endParaRPr/>
          </a:p>
        </p:txBody>
      </p:sp>
      <p:pic>
        <p:nvPicPr>
          <p:cNvPr id="2322" name="Google Shape;232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75" y="1228175"/>
            <a:ext cx="65246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(Another example)</a:t>
            </a:r>
            <a:endParaRPr/>
          </a:p>
        </p:txBody>
      </p:sp>
      <p:pic>
        <p:nvPicPr>
          <p:cNvPr id="2328" name="Google Shape;232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25" y="1248600"/>
            <a:ext cx="586173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Self-Attention (Another example)</a:t>
            </a:r>
            <a:endParaRPr/>
          </a:p>
        </p:txBody>
      </p:sp>
      <p:pic>
        <p:nvPicPr>
          <p:cNvPr id="2334" name="Google Shape;23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900" y="1269000"/>
            <a:ext cx="3884204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25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Multi-Head Attention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0" name="Google Shape;2340;p125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  <p:grpSp>
        <p:nvGrpSpPr>
          <p:cNvPr id="2341" name="Google Shape;2341;p125"/>
          <p:cNvGrpSpPr/>
          <p:nvPr/>
        </p:nvGrpSpPr>
        <p:grpSpPr>
          <a:xfrm>
            <a:off x="794313" y="549425"/>
            <a:ext cx="7555374" cy="4230176"/>
            <a:chOff x="794313" y="549425"/>
            <a:chExt cx="7555374" cy="4230176"/>
          </a:xfrm>
        </p:grpSpPr>
        <p:pic>
          <p:nvPicPr>
            <p:cNvPr id="2342" name="Google Shape;2342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4313" y="549425"/>
              <a:ext cx="7555374" cy="4230176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43" name="Google Shape;2343;p125"/>
            <p:cNvSpPr/>
            <p:nvPr/>
          </p:nvSpPr>
          <p:spPr>
            <a:xfrm>
              <a:off x="5824700" y="606625"/>
              <a:ext cx="2445900" cy="96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25"/>
            <p:cNvSpPr/>
            <p:nvPr/>
          </p:nvSpPr>
          <p:spPr>
            <a:xfrm>
              <a:off x="6486000" y="2370175"/>
              <a:ext cx="942300" cy="170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25"/>
            <p:cNvSpPr/>
            <p:nvPr/>
          </p:nvSpPr>
          <p:spPr>
            <a:xfrm>
              <a:off x="839375" y="2359225"/>
              <a:ext cx="5754600" cy="22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26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Multi-Head Attention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1" name="Google Shape;23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88" y="1054201"/>
            <a:ext cx="8505825" cy="3324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2" name="Google Shape;2352;p126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27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Multi-Head Attention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8" name="Google Shape;235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13" y="549425"/>
            <a:ext cx="7555374" cy="42301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9" name="Google Shape;2359;p127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28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Transformer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These slides break down the full architecture of the original transformer model from the paper “Attention Is All You Need”. It was an encoder-decoder model used for machine translation.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The simplest transformers we talked about this week only use one half of the encoder-decoder setup (BERT is just an encoder, GPT is just a decoder). We’ll talk more next week about encoder-decoder models.</a:t>
            </a:r>
            <a:endParaRPr i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Review</a:t>
            </a:r>
            <a:endParaRPr/>
          </a:p>
        </p:txBody>
      </p:sp>
      <p:sp>
        <p:nvSpPr>
          <p:cNvPr id="282" name="Google Shape;282;p6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Pre-Trained Transformers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29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Attention is all you need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29"/>
          <p:cNvSpPr txBox="1"/>
          <p:nvPr>
            <p:ph idx="1" type="body"/>
          </p:nvPr>
        </p:nvSpPr>
        <p:spPr>
          <a:xfrm>
            <a:off x="185250" y="493525"/>
            <a:ext cx="47640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NeuroIPS 2017 Vaswani, et al introduced the transformer architecture using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Multi-Head Attention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1" name="Google Shape;237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00" y="297600"/>
            <a:ext cx="3127216" cy="456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2" name="Google Shape;2372;p129"/>
          <p:cNvPicPr preferRelativeResize="0"/>
          <p:nvPr/>
        </p:nvPicPr>
        <p:blipFill rotWithShape="1">
          <a:blip r:embed="rId4">
            <a:alphaModFix/>
          </a:blip>
          <a:srcRect b="12568" l="0" r="0" t="12575"/>
          <a:stretch/>
        </p:blipFill>
        <p:spPr>
          <a:xfrm>
            <a:off x="286325" y="1827125"/>
            <a:ext cx="4596725" cy="30430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30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30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379" name="Google Shape;2379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578" y="749401"/>
            <a:ext cx="6184844" cy="3877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31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5" name="Google Shape;238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50" y="1183201"/>
            <a:ext cx="8372475" cy="2657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6" name="Google Shape;2386;p131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32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The Transformer Architecture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2" name="Google Shape;2392;p132"/>
          <p:cNvSpPr txBox="1"/>
          <p:nvPr/>
        </p:nvSpPr>
        <p:spPr>
          <a:xfrm>
            <a:off x="5662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393" name="Google Shape;2393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575" y="674950"/>
            <a:ext cx="6184849" cy="4011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33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Attention with Decoders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9" name="Google Shape;2399;p133"/>
          <p:cNvSpPr txBox="1"/>
          <p:nvPr/>
        </p:nvSpPr>
        <p:spPr>
          <a:xfrm>
            <a:off x="5662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400" name="Google Shape;240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634" y="673201"/>
            <a:ext cx="6824732" cy="3877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34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Full Transformer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6" name="Google Shape;240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11" y="749401"/>
            <a:ext cx="7058578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7" name="Google Shape;2407;p134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35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Full Transformer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3" name="Google Shape;241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11" y="749401"/>
            <a:ext cx="7058578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4" name="Google Shape;2414;p135"/>
          <p:cNvSpPr txBox="1"/>
          <p:nvPr/>
        </p:nvSpPr>
        <p:spPr>
          <a:xfrm>
            <a:off x="5472275" y="4779600"/>
            <a:ext cx="3625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Source:http://jalammar.github.io/illustrated-transformer/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36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Open AI’s GPT-X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0" name="Google Shape;2420;p136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421" name="Google Shape;2421;p136"/>
          <p:cNvPicPr preferRelativeResize="0"/>
          <p:nvPr/>
        </p:nvPicPr>
        <p:blipFill rotWithShape="1">
          <a:blip r:embed="rId4">
            <a:alphaModFix/>
          </a:blip>
          <a:srcRect b="0" l="22742" r="20458" t="0"/>
          <a:stretch/>
        </p:blipFill>
        <p:spPr>
          <a:xfrm>
            <a:off x="860251" y="673200"/>
            <a:ext cx="3130200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2" name="Google Shape;2422;p136"/>
          <p:cNvSpPr txBox="1"/>
          <p:nvPr>
            <p:ph idx="1" type="body"/>
          </p:nvPr>
        </p:nvSpPr>
        <p:spPr>
          <a:xfrm>
            <a:off x="4582950" y="708900"/>
            <a:ext cx="43326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GPT-X uses the decoder side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12 stacked decoders with masked “next words” and using MHA self-attention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37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Open AI’s GPT-1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8" name="Google Shape;2428;p137"/>
          <p:cNvPicPr preferRelativeResize="0"/>
          <p:nvPr/>
        </p:nvPicPr>
        <p:blipFill rotWithShape="1">
          <a:blip r:embed="rId3">
            <a:alphaModFix/>
          </a:blip>
          <a:srcRect b="0" l="22742" r="20458" t="0"/>
          <a:stretch/>
        </p:blipFill>
        <p:spPr>
          <a:xfrm>
            <a:off x="860251" y="673200"/>
            <a:ext cx="3130200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29" name="Google Shape;2429;p137"/>
          <p:cNvPicPr preferRelativeResize="0"/>
          <p:nvPr/>
        </p:nvPicPr>
        <p:blipFill rotWithShape="1">
          <a:blip r:embed="rId4">
            <a:alphaModFix/>
          </a:blip>
          <a:srcRect b="0" l="54975" r="0" t="0"/>
          <a:stretch/>
        </p:blipFill>
        <p:spPr>
          <a:xfrm>
            <a:off x="5216320" y="673200"/>
            <a:ext cx="3072849" cy="38778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30" name="Google Shape;2430;p137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1" name="Google Shape;2431;p137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2" name="Google Shape;2432;p137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cxnSp>
        <p:nvCxnSpPr>
          <p:cNvPr id="2433" name="Google Shape;2433;p137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34" name="Google Shape;2434;p137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38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Open AI’s GPT-1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0" name="Google Shape;2440;p138"/>
          <p:cNvPicPr preferRelativeResize="0"/>
          <p:nvPr/>
        </p:nvPicPr>
        <p:blipFill rotWithShape="1">
          <a:blip r:embed="rId3">
            <a:alphaModFix/>
          </a:blip>
          <a:srcRect b="0" l="22742" r="20458" t="0"/>
          <a:stretch/>
        </p:blipFill>
        <p:spPr>
          <a:xfrm>
            <a:off x="860251" y="673200"/>
            <a:ext cx="3130200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1" name="Google Shape;2441;p138"/>
          <p:cNvPicPr preferRelativeResize="0"/>
          <p:nvPr/>
        </p:nvPicPr>
        <p:blipFill rotWithShape="1">
          <a:blip r:embed="rId4">
            <a:alphaModFix/>
          </a:blip>
          <a:srcRect b="0" l="54975" r="0" t="0"/>
          <a:stretch/>
        </p:blipFill>
        <p:spPr>
          <a:xfrm>
            <a:off x="5216320" y="673200"/>
            <a:ext cx="3072849" cy="38778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2" name="Google Shape;2442;p138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2443" name="Google Shape;2443;p138"/>
          <p:cNvSpPr/>
          <p:nvPr/>
        </p:nvSpPr>
        <p:spPr>
          <a:xfrm>
            <a:off x="5094700" y="1372825"/>
            <a:ext cx="549300" cy="456600"/>
          </a:xfrm>
          <a:prstGeom prst="dodecagon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38"/>
          <p:cNvSpPr/>
          <p:nvPr/>
        </p:nvSpPr>
        <p:spPr>
          <a:xfrm>
            <a:off x="5094700" y="2744425"/>
            <a:ext cx="549300" cy="456600"/>
          </a:xfrm>
          <a:prstGeom prst="dodecagon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5" name="Google Shape;2445;p138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6" name="Google Shape;2446;p138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7" name="Google Shape;2447;p138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48" name="Google Shape;2448;p138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Language Models &amp; LSTMs</a:t>
            </a:r>
            <a:endParaRPr sz="3000"/>
          </a:p>
        </p:txBody>
      </p:sp>
      <p:pic>
        <p:nvPicPr>
          <p:cNvPr id="288" name="Google Shape;2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492900"/>
            <a:ext cx="6231898" cy="3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7"/>
          <p:cNvSpPr txBox="1"/>
          <p:nvPr/>
        </p:nvSpPr>
        <p:spPr>
          <a:xfrm>
            <a:off x="6494750" y="2529725"/>
            <a:ext cx="2622600" cy="104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usually train these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is inference done?</a:t>
            </a:r>
            <a:endParaRPr/>
          </a:p>
        </p:txBody>
      </p:sp>
      <p:pic>
        <p:nvPicPr>
          <p:cNvPr id="290" name="Google Shape;2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39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Open AI’s GPT-1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4" name="Google Shape;2454;p139"/>
          <p:cNvPicPr preferRelativeResize="0"/>
          <p:nvPr/>
        </p:nvPicPr>
        <p:blipFill rotWithShape="1">
          <a:blip r:embed="rId3">
            <a:alphaModFix/>
          </a:blip>
          <a:srcRect b="0" l="22742" r="20458" t="0"/>
          <a:stretch/>
        </p:blipFill>
        <p:spPr>
          <a:xfrm>
            <a:off x="860251" y="673200"/>
            <a:ext cx="3130200" cy="3877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5" name="Google Shape;2455;p139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grpSp>
        <p:nvGrpSpPr>
          <p:cNvPr id="2456" name="Google Shape;2456;p139"/>
          <p:cNvGrpSpPr/>
          <p:nvPr/>
        </p:nvGrpSpPr>
        <p:grpSpPr>
          <a:xfrm>
            <a:off x="5216320" y="673200"/>
            <a:ext cx="3072849" cy="3877801"/>
            <a:chOff x="5216320" y="673200"/>
            <a:chExt cx="3072849" cy="3877801"/>
          </a:xfrm>
        </p:grpSpPr>
        <p:pic>
          <p:nvPicPr>
            <p:cNvPr id="2457" name="Google Shape;2457;p139"/>
            <p:cNvPicPr preferRelativeResize="0"/>
            <p:nvPr/>
          </p:nvPicPr>
          <p:blipFill rotWithShape="1">
            <a:blip r:embed="rId5">
              <a:alphaModFix/>
            </a:blip>
            <a:srcRect b="0" l="54975" r="0" t="0"/>
            <a:stretch/>
          </p:blipFill>
          <p:spPr>
            <a:xfrm>
              <a:off x="5216320" y="673200"/>
              <a:ext cx="3072849" cy="387780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58" name="Google Shape;2458;p139"/>
            <p:cNvSpPr/>
            <p:nvPr/>
          </p:nvSpPr>
          <p:spPr>
            <a:xfrm>
              <a:off x="5280025" y="2503150"/>
              <a:ext cx="2863500" cy="65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59" name="Google Shape;2459;p139"/>
            <p:cNvCxnSpPr/>
            <p:nvPr/>
          </p:nvCxnSpPr>
          <p:spPr>
            <a:xfrm flipH="1">
              <a:off x="7527325" y="2498650"/>
              <a:ext cx="600" cy="66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0" name="Google Shape;2460;p139"/>
            <p:cNvCxnSpPr/>
            <p:nvPr/>
          </p:nvCxnSpPr>
          <p:spPr>
            <a:xfrm flipH="1">
              <a:off x="6074775" y="2503150"/>
              <a:ext cx="600" cy="663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1" name="Google Shape;2461;p139"/>
            <p:cNvSpPr/>
            <p:nvPr/>
          </p:nvSpPr>
          <p:spPr>
            <a:xfrm>
              <a:off x="5270525" y="1482725"/>
              <a:ext cx="2838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39"/>
            <p:cNvSpPr/>
            <p:nvPr/>
          </p:nvSpPr>
          <p:spPr>
            <a:xfrm>
              <a:off x="5216325" y="1469325"/>
              <a:ext cx="34500" cy="17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39"/>
            <p:cNvSpPr/>
            <p:nvPr/>
          </p:nvSpPr>
          <p:spPr>
            <a:xfrm>
              <a:off x="5216325" y="2912925"/>
              <a:ext cx="88500" cy="4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4" name="Google Shape;2464;p139"/>
            <p:cNvCxnSpPr>
              <a:stCxn id="2463" idx="0"/>
              <a:endCxn id="2463" idx="2"/>
            </p:cNvCxnSpPr>
            <p:nvPr/>
          </p:nvCxnSpPr>
          <p:spPr>
            <a:xfrm>
              <a:off x="5260575" y="2912925"/>
              <a:ext cx="0" cy="40500"/>
            </a:xfrm>
            <a:prstGeom prst="straightConnector1">
              <a:avLst/>
            </a:prstGeom>
            <a:noFill/>
            <a:ln cap="flat" cmpd="sng" w="19050">
              <a:solidFill>
                <a:srgbClr val="D5A6B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65" name="Google Shape;2465;p139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6" name="Google Shape;2466;p139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D5A6B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7" name="Google Shape;2467;p139"/>
          <p:cNvCxnSpPr/>
          <p:nvPr/>
        </p:nvCxnSpPr>
        <p:spPr>
          <a:xfrm>
            <a:off x="3374425" y="3731700"/>
            <a:ext cx="1905600" cy="171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139"/>
          <p:cNvCxnSpPr/>
          <p:nvPr/>
        </p:nvCxnSpPr>
        <p:spPr>
          <a:xfrm flipH="1" rot="10800000">
            <a:off x="3361175" y="1793000"/>
            <a:ext cx="1899000" cy="1660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40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BERT vs GPT-1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4" name="Google Shape;2474;p140"/>
          <p:cNvSpPr txBox="1"/>
          <p:nvPr>
            <p:ph idx="1" type="body"/>
          </p:nvPr>
        </p:nvSpPr>
        <p:spPr>
          <a:xfrm>
            <a:off x="239550" y="404100"/>
            <a:ext cx="8598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Instead of masking the “next word” BERT masks words randomly (12%) in the sentence. 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5" name="Google Shape;247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4" y="1330200"/>
            <a:ext cx="8219892" cy="314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6" name="Google Shape;2476;p140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41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BERT vs GPT-1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2" name="Google Shape;2482;p141"/>
          <p:cNvSpPr txBox="1"/>
          <p:nvPr>
            <p:ph idx="1" type="body"/>
          </p:nvPr>
        </p:nvSpPr>
        <p:spPr>
          <a:xfrm>
            <a:off x="239550" y="404100"/>
            <a:ext cx="8598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Everything can run on the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Encoder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side of the transformer architecture.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3" name="Google Shape;2483;p141"/>
          <p:cNvPicPr preferRelativeResize="0"/>
          <p:nvPr/>
        </p:nvPicPr>
        <p:blipFill rotWithShape="1">
          <a:blip r:embed="rId3">
            <a:alphaModFix/>
          </a:blip>
          <a:srcRect b="0" l="327" r="317" t="0"/>
          <a:stretch/>
        </p:blipFill>
        <p:spPr>
          <a:xfrm>
            <a:off x="462054" y="1330200"/>
            <a:ext cx="8219892" cy="314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4" name="Google Shape;2484;p141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42"/>
          <p:cNvSpPr txBox="1"/>
          <p:nvPr>
            <p:ph type="title"/>
          </p:nvPr>
        </p:nvSpPr>
        <p:spPr>
          <a:xfrm>
            <a:off x="0" y="1"/>
            <a:ext cx="82296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BERT and BIG BERT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42"/>
          <p:cNvSpPr txBox="1"/>
          <p:nvPr>
            <p:ph idx="1" type="body"/>
          </p:nvPr>
        </p:nvSpPr>
        <p:spPr>
          <a:xfrm>
            <a:off x="239550" y="404100"/>
            <a:ext cx="85983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BERT</a:t>
            </a:r>
            <a:r>
              <a:rPr baseline="-25000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BASE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	760 units and 12 encoders (compete with GPT-1)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BERT</a:t>
            </a:r>
            <a:r>
              <a:rPr baseline="-25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	1024 units and 24 encoders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1" name="Google Shape;2491;p142"/>
          <p:cNvSpPr txBox="1"/>
          <p:nvPr/>
        </p:nvSpPr>
        <p:spPr>
          <a:xfrm>
            <a:off x="6043400" y="4779600"/>
            <a:ext cx="3130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jalammer.github.io/illustrated-bert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492" name="Google Shape;2492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99" y="1330200"/>
            <a:ext cx="7478202" cy="314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43"/>
          <p:cNvSpPr txBox="1"/>
          <p:nvPr>
            <p:ph type="title"/>
          </p:nvPr>
        </p:nvSpPr>
        <p:spPr>
          <a:xfrm>
            <a:off x="773700" y="745775"/>
            <a:ext cx="7596600" cy="3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 on Transformers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 Intuitive Explanation of Self-Attention</a:t>
            </a:r>
            <a:r>
              <a:rPr lang="en" sz="2400"/>
              <a:t> (clearly written, step-by-step explanation)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Basics of Self-Attention</a:t>
            </a:r>
            <a:r>
              <a:rPr lang="en" sz="2400"/>
              <a:t> (similar explanations with more visuals)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Intro to Self-Attention in Transformers</a:t>
            </a:r>
            <a:r>
              <a:rPr lang="en" sz="2400"/>
              <a:t> (a little less clearly written, but better visualizations)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Attention Layers</a:t>
            </a:r>
            <a:r>
              <a:rPr lang="en" sz="2400"/>
              <a:t> (detailed explanation with more math and code)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44"/>
          <p:cNvSpPr txBox="1"/>
          <p:nvPr>
            <p:ph type="title"/>
          </p:nvPr>
        </p:nvSpPr>
        <p:spPr>
          <a:xfrm>
            <a:off x="722325" y="908425"/>
            <a:ext cx="7907700" cy="3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More historical details on transfer learning and how it relates to similar concepts.</a:t>
            </a:r>
            <a:endParaRPr i="1"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45"/>
          <p:cNvSpPr txBox="1"/>
          <p:nvPr>
            <p:ph type="title"/>
          </p:nvPr>
        </p:nvSpPr>
        <p:spPr>
          <a:xfrm>
            <a:off x="0" y="171450"/>
            <a:ext cx="91011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“Historical” Note: Context-Based Embeddings with </a:t>
            </a:r>
            <a:r>
              <a:rPr lang="en" sz="2600"/>
              <a:t>ELMo</a:t>
            </a:r>
            <a:endParaRPr sz="2600"/>
          </a:p>
        </p:txBody>
      </p:sp>
      <p:pic>
        <p:nvPicPr>
          <p:cNvPr id="2508" name="Google Shape;25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5" y="1935050"/>
            <a:ext cx="5515099" cy="26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45"/>
          <p:cNvSpPr txBox="1"/>
          <p:nvPr>
            <p:ph idx="1" type="body"/>
          </p:nvPr>
        </p:nvSpPr>
        <p:spPr>
          <a:xfrm>
            <a:off x="5824175" y="1989725"/>
            <a:ext cx="3402000" cy="268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Bi-directional LSTM architecture, trained on 1bn+ word corpus on LM task</a:t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Final forward/backward vectors are concatenated</a:t>
            </a:r>
            <a:br>
              <a:rPr lang="en" sz="1600"/>
            </a:b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/>
              <a:t>Model also returns output for intermediate layers </a:t>
            </a:r>
            <a:endParaRPr sz="1600"/>
          </a:p>
        </p:txBody>
      </p:sp>
      <p:sp>
        <p:nvSpPr>
          <p:cNvPr id="2510" name="Google Shape;2510;p145"/>
          <p:cNvSpPr txBox="1"/>
          <p:nvPr/>
        </p:nvSpPr>
        <p:spPr>
          <a:xfrm>
            <a:off x="203675" y="4577475"/>
            <a:ext cx="89403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”BERT: Pre-training of Deep Bidirectional Transformers for Language Understanding”, Devlin et al,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https://arxiv.org/pdf/1810.04805.pdf</a:t>
            </a:r>
            <a:endParaRPr sz="1100"/>
          </a:p>
        </p:txBody>
      </p:sp>
      <p:sp>
        <p:nvSpPr>
          <p:cNvPr id="2511" name="Google Shape;2511;p145"/>
          <p:cNvSpPr txBox="1"/>
          <p:nvPr/>
        </p:nvSpPr>
        <p:spPr>
          <a:xfrm>
            <a:off x="235500" y="1129250"/>
            <a:ext cx="8287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Paper with deep insight: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”Deep contextualized word representations”, Peters et al,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https://arxiv.org/pdf/1802.05365.pdf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12" name="Google Shape;2512;p145"/>
          <p:cNvSpPr/>
          <p:nvPr/>
        </p:nvSpPr>
        <p:spPr>
          <a:xfrm>
            <a:off x="1705275" y="2340075"/>
            <a:ext cx="2664000" cy="43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45"/>
          <p:cNvCxnSpPr/>
          <p:nvPr/>
        </p:nvCxnSpPr>
        <p:spPr>
          <a:xfrm>
            <a:off x="1381575" y="2385525"/>
            <a:ext cx="247500" cy="9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4" name="Google Shape;2514;p145"/>
          <p:cNvSpPr txBox="1"/>
          <p:nvPr/>
        </p:nvSpPr>
        <p:spPr>
          <a:xfrm>
            <a:off x="235500" y="1987922"/>
            <a:ext cx="2035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Word vectors with context!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Language Models &amp; LSTMs</a:t>
            </a:r>
            <a:endParaRPr sz="3000"/>
          </a:p>
        </p:txBody>
      </p:sp>
      <p:pic>
        <p:nvPicPr>
          <p:cNvPr id="296" name="Google Shape;2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492900"/>
            <a:ext cx="6231898" cy="3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8"/>
          <p:cNvSpPr txBox="1"/>
          <p:nvPr/>
        </p:nvSpPr>
        <p:spPr>
          <a:xfrm>
            <a:off x="6494750" y="2529725"/>
            <a:ext cx="2622600" cy="104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usually train these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is inference done?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